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
  </p:notesMasterIdLst>
  <p:handoutMasterIdLst>
    <p:handoutMasterId r:id="rId36"/>
  </p:handoutMasterIdLst>
  <p:sldIdLst>
    <p:sldId id="1258" r:id="rId2"/>
    <p:sldId id="1191" r:id="rId3"/>
    <p:sldId id="1226" r:id="rId4"/>
    <p:sldId id="1259" r:id="rId5"/>
    <p:sldId id="1229" r:id="rId6"/>
    <p:sldId id="1265" r:id="rId7"/>
    <p:sldId id="1261" r:id="rId8"/>
    <p:sldId id="1260" r:id="rId9"/>
    <p:sldId id="1264" r:id="rId10"/>
    <p:sldId id="1263" r:id="rId11"/>
    <p:sldId id="1267" r:id="rId12"/>
    <p:sldId id="1271" r:id="rId13"/>
    <p:sldId id="1257" r:id="rId14"/>
    <p:sldId id="1255" r:id="rId15"/>
    <p:sldId id="1245" r:id="rId16"/>
    <p:sldId id="1246" r:id="rId17"/>
    <p:sldId id="1239" r:id="rId18"/>
    <p:sldId id="1266" r:id="rId19"/>
    <p:sldId id="1250" r:id="rId20"/>
    <p:sldId id="256" r:id="rId21"/>
    <p:sldId id="257" r:id="rId22"/>
    <p:sldId id="1249" r:id="rId23"/>
    <p:sldId id="259" r:id="rId24"/>
    <p:sldId id="1248" r:id="rId25"/>
    <p:sldId id="1247" r:id="rId26"/>
    <p:sldId id="1272" r:id="rId27"/>
    <p:sldId id="1227" r:id="rId28"/>
    <p:sldId id="1269" r:id="rId29"/>
    <p:sldId id="1268" r:id="rId30"/>
    <p:sldId id="1270" r:id="rId31"/>
    <p:sldId id="1262" r:id="rId32"/>
    <p:sldId id="1256" r:id="rId33"/>
    <p:sldId id="127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3" userDrawn="1">
          <p15:clr>
            <a:srgbClr val="A4A3A4"/>
          </p15:clr>
        </p15:guide>
        <p15:guide id="2" pos="25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18" autoAdjust="0"/>
    <p:restoredTop sz="90340" autoAdjust="0"/>
  </p:normalViewPr>
  <p:slideViewPr>
    <p:cSldViewPr showGuides="1">
      <p:cViewPr varScale="1">
        <p:scale>
          <a:sx n="115" d="100"/>
          <a:sy n="115" d="100"/>
        </p:scale>
        <p:origin x="1392" y="200"/>
      </p:cViewPr>
      <p:guideLst>
        <p:guide orient="horz" pos="913"/>
        <p:guide pos="257"/>
      </p:guideLst>
    </p:cSldViewPr>
  </p:slideViewPr>
  <p:outlineViewPr>
    <p:cViewPr>
      <p:scale>
        <a:sx n="33" d="100"/>
        <a:sy n="33" d="100"/>
      </p:scale>
      <p:origin x="0" y="-92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100" d="100"/>
          <a:sy n="100" d="100"/>
        </p:scale>
        <p:origin x="480" y="72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75E6C4-5F43-4FF9-96D4-21B8157BE639}" type="datetimeFigureOut">
              <a:rPr lang="de-DE" smtClean="0"/>
              <a:t>21.09.20</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E8B182-0F75-451D-B88B-ABD1C205B431}" type="slidenum">
              <a:rPr lang="de-DE" smtClean="0"/>
              <a:t>‹Nr.›</a:t>
            </a:fld>
            <a:endParaRPr lang="de-DE"/>
          </a:p>
        </p:txBody>
      </p:sp>
    </p:spTree>
    <p:extLst>
      <p:ext uri="{BB962C8B-B14F-4D97-AF65-F5344CB8AC3E}">
        <p14:creationId xmlns:p14="http://schemas.microsoft.com/office/powerpoint/2010/main" val="3918096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BD367-6A7A-405A-BFB1-15817186491F}" type="datetimeFigureOut">
              <a:rPr lang="de-DE" smtClean="0"/>
              <a:t>21.09.20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4131890"/>
          </a:xfrm>
          <a:prstGeom prst="rect">
            <a:avLst/>
          </a:prstGeom>
        </p:spPr>
        <p:txBody>
          <a:bodyPr vert="horz" lIns="91440" tIns="45720" rIns="91440" bIns="45720" rtlCol="0"/>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7B5255-5329-45F9-87F3-A2F9FB4734DF}" type="slidenum">
              <a:rPr lang="de-DE" smtClean="0"/>
              <a:t>‹Nr.›</a:t>
            </a:fld>
            <a:endParaRPr lang="de-DE"/>
          </a:p>
        </p:txBody>
      </p:sp>
    </p:spTree>
    <p:extLst>
      <p:ext uri="{BB962C8B-B14F-4D97-AF65-F5344CB8AC3E}">
        <p14:creationId xmlns:p14="http://schemas.microsoft.com/office/powerpoint/2010/main" val="1927676706"/>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355600"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542925" indent="-187325" algn="l" defTabSz="914400" rtl="0" eaLnBrk="1" latinLnBrk="0" hangingPunct="1">
      <a:buFont typeface="Arial" panose="020B0604020202020204" pitchFamily="34" charset="0"/>
      <a:buChar char="•"/>
      <a:tabLst/>
      <a:defRPr sz="1200" kern="1200">
        <a:solidFill>
          <a:schemeClr val="tx1"/>
        </a:solidFill>
        <a:latin typeface="+mn-lt"/>
        <a:ea typeface="+mn-ea"/>
        <a:cs typeface="+mn-cs"/>
      </a:defRPr>
    </a:lvl3pPr>
    <a:lvl4pPr marL="7207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898525" indent="-17780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E7B5255-5329-45F9-87F3-A2F9FB4734DF}" type="slidenum">
              <a:rPr lang="de-DE" smtClean="0"/>
              <a:t>3</a:t>
            </a:fld>
            <a:endParaRPr lang="de-DE"/>
          </a:p>
        </p:txBody>
      </p:sp>
    </p:spTree>
    <p:extLst>
      <p:ext uri="{BB962C8B-B14F-4D97-AF65-F5344CB8AC3E}">
        <p14:creationId xmlns:p14="http://schemas.microsoft.com/office/powerpoint/2010/main" val="1052050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E7B5255-5329-45F9-87F3-A2F9FB4734DF}" type="slidenum">
              <a:rPr lang="de-DE" smtClean="0"/>
              <a:t>4</a:t>
            </a:fld>
            <a:endParaRPr lang="de-DE"/>
          </a:p>
        </p:txBody>
      </p:sp>
    </p:spTree>
    <p:extLst>
      <p:ext uri="{BB962C8B-B14F-4D97-AF65-F5344CB8AC3E}">
        <p14:creationId xmlns:p14="http://schemas.microsoft.com/office/powerpoint/2010/main" val="2537652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E7B5255-5329-45F9-87F3-A2F9FB4734DF}" type="slidenum">
              <a:rPr lang="de-DE" smtClean="0"/>
              <a:t>8</a:t>
            </a:fld>
            <a:endParaRPr lang="de-DE"/>
          </a:p>
        </p:txBody>
      </p:sp>
    </p:spTree>
    <p:extLst>
      <p:ext uri="{BB962C8B-B14F-4D97-AF65-F5344CB8AC3E}">
        <p14:creationId xmlns:p14="http://schemas.microsoft.com/office/powerpoint/2010/main" val="1520960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BE7B5255-5329-45F9-87F3-A2F9FB4734DF}" type="slidenum">
              <a:rPr lang="de-DE" smtClean="0"/>
              <a:t>32</a:t>
            </a:fld>
            <a:endParaRPr lang="de-DE"/>
          </a:p>
        </p:txBody>
      </p:sp>
    </p:spTree>
    <p:extLst>
      <p:ext uri="{BB962C8B-B14F-4D97-AF65-F5344CB8AC3E}">
        <p14:creationId xmlns:p14="http://schemas.microsoft.com/office/powerpoint/2010/main" val="2680847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1"/>
            <a:ext cx="11376025" cy="1855254"/>
          </a:xfrm>
        </p:spPr>
        <p:txBody>
          <a:bodyPr anchor="t"/>
          <a:lstStyle>
            <a:lvl1pPr algn="l">
              <a:lnSpc>
                <a:spcPct val="100000"/>
              </a:lnSpc>
              <a:defRPr sz="6000"/>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1525787"/>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9" cy="700373"/>
          </a:xfrm>
        </p:spPr>
        <p:txBody>
          <a:bodyPr/>
          <a:lstStyle>
            <a:lvl1pPr marL="0" indent="0">
              <a:spcAft>
                <a:spcPts val="0"/>
              </a:spcAft>
              <a:buNone/>
              <a:defRPr sz="1800"/>
            </a:lvl1pPr>
          </a:lstStyle>
          <a:p>
            <a:pPr lvl="0"/>
            <a:r>
              <a:rPr lang="en-US" noProof="0"/>
              <a:t>Edit Master text styles</a:t>
            </a:r>
          </a:p>
        </p:txBody>
      </p:sp>
      <p:pic>
        <p:nvPicPr>
          <p:cNvPr id="8" name="Picture 7">
            <a:extLst>
              <a:ext uri="{FF2B5EF4-FFF2-40B4-BE49-F238E27FC236}">
                <a16:creationId xmlns:a16="http://schemas.microsoft.com/office/drawing/2014/main" id="{9F129893-567A-464C-9F12-4E77EBBEF2E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7987" y="6309320"/>
            <a:ext cx="3213100" cy="406400"/>
          </a:xfrm>
          <a:prstGeom prst="rect">
            <a:avLst/>
          </a:prstGeom>
        </p:spPr>
      </p:pic>
    </p:spTree>
    <p:extLst>
      <p:ext uri="{BB962C8B-B14F-4D97-AF65-F5344CB8AC3E}">
        <p14:creationId xmlns:p14="http://schemas.microsoft.com/office/powerpoint/2010/main" val="839419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Text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14474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and 2 Object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752475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7524750"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9C675125-65B7-4F5B-AEF0-C38D81E746CF}"/>
              </a:ext>
            </a:extLst>
          </p:cNvPr>
          <p:cNvSpPr>
            <a:spLocks noGrp="1"/>
          </p:cNvSpPr>
          <p:nvPr>
            <p:ph sz="quarter" idx="18" hasCustomPrompt="1"/>
          </p:nvPr>
        </p:nvSpPr>
        <p:spPr>
          <a:xfrm>
            <a:off x="8075612" y="1449388"/>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23FA31D8-E476-4ADE-8ED0-89F2667028D2}"/>
              </a:ext>
            </a:extLst>
          </p:cNvPr>
          <p:cNvSpPr>
            <a:spLocks noGrp="1"/>
          </p:cNvSpPr>
          <p:nvPr>
            <p:ph sz="quarter" idx="19" hasCustomPrompt="1"/>
          </p:nvPr>
        </p:nvSpPr>
        <p:spPr>
          <a:xfrm>
            <a:off x="8075612" y="4005263"/>
            <a:ext cx="3708399"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916810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9" y="1406427"/>
            <a:ext cx="3708400"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9" y="3963533"/>
            <a:ext cx="3708400"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4259262" y="1449389"/>
            <a:ext cx="3673475"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4259263" y="4005263"/>
            <a:ext cx="3673475" cy="2412644"/>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2" name="Bildplatzhalter 6">
            <a:extLst>
              <a:ext uri="{FF2B5EF4-FFF2-40B4-BE49-F238E27FC236}">
                <a16:creationId xmlns:a16="http://schemas.microsoft.com/office/drawing/2014/main" id="{68AD19F6-8B2A-4294-9E9A-47F8C86A5D65}"/>
              </a:ext>
            </a:extLst>
          </p:cNvPr>
          <p:cNvSpPr>
            <a:spLocks noGrp="1"/>
          </p:cNvSpPr>
          <p:nvPr>
            <p:ph type="pic" sz="quarter" idx="18"/>
          </p:nvPr>
        </p:nvSpPr>
        <p:spPr>
          <a:xfrm>
            <a:off x="8075611" y="1449389"/>
            <a:ext cx="3708401"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3" name="Bildplatzhalter 6">
            <a:extLst>
              <a:ext uri="{FF2B5EF4-FFF2-40B4-BE49-F238E27FC236}">
                <a16:creationId xmlns:a16="http://schemas.microsoft.com/office/drawing/2014/main" id="{B0BE3BFA-E3C5-48E6-ADE2-3072C916F3FE}"/>
              </a:ext>
            </a:extLst>
          </p:cNvPr>
          <p:cNvSpPr>
            <a:spLocks noGrp="1"/>
          </p:cNvSpPr>
          <p:nvPr>
            <p:ph type="pic" sz="quarter" idx="19"/>
          </p:nvPr>
        </p:nvSpPr>
        <p:spPr>
          <a:xfrm>
            <a:off x="8075612" y="4005263"/>
            <a:ext cx="3708401" cy="2412644"/>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75302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11376024" cy="4967287"/>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896943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5616574"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6167437" y="1449389"/>
            <a:ext cx="5616575" cy="4967287"/>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3675352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Pictures B">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Bildplatzhalter 6"/>
          <p:cNvSpPr>
            <a:spLocks noGrp="1"/>
          </p:cNvSpPr>
          <p:nvPr>
            <p:ph type="pic" sz="quarter" idx="14"/>
          </p:nvPr>
        </p:nvSpPr>
        <p:spPr>
          <a:xfrm>
            <a:off x="407989" y="1449389"/>
            <a:ext cx="3708399" cy="4967287"/>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6" name="Bildplatzhalter 6"/>
          <p:cNvSpPr>
            <a:spLocks noGrp="1"/>
          </p:cNvSpPr>
          <p:nvPr>
            <p:ph type="pic" sz="quarter" idx="15"/>
          </p:nvPr>
        </p:nvSpPr>
        <p:spPr>
          <a:xfrm>
            <a:off x="4259263" y="1449389"/>
            <a:ext cx="7524749" cy="4967287"/>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7414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4" name="Footer Placeholder 3"/>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3472297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Tree>
    <p:extLst>
      <p:ext uri="{BB962C8B-B14F-4D97-AF65-F5344CB8AC3E}">
        <p14:creationId xmlns:p14="http://schemas.microsoft.com/office/powerpoint/2010/main" val="3759894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208E4DA-F01F-4DA4-AFAC-53CEEC220C4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8779" y="4587296"/>
            <a:ext cx="598825" cy="185118"/>
          </a:xfrm>
          <a:prstGeom prst="rect">
            <a:avLst/>
          </a:prstGeom>
        </p:spPr>
      </p:pic>
      <p:sp>
        <p:nvSpPr>
          <p:cNvPr id="5" name="Rechteck 4">
            <a:extLst>
              <a:ext uri="{FF2B5EF4-FFF2-40B4-BE49-F238E27FC236}">
                <a16:creationId xmlns:a16="http://schemas.microsoft.com/office/drawing/2014/main" id="{2955C6E6-DAFB-471E-9050-E05D2B8F3D0D}"/>
              </a:ext>
            </a:extLst>
          </p:cNvPr>
          <p:cNvSpPr/>
          <p:nvPr userDrawn="1"/>
        </p:nvSpPr>
        <p:spPr>
          <a:xfrm>
            <a:off x="395288" y="3980131"/>
            <a:ext cx="4572000" cy="373107"/>
          </a:xfrm>
          <a:prstGeom prst="rect">
            <a:avLst/>
          </a:prstGeom>
        </p:spPr>
        <p:txBody>
          <a:bodyPr lIns="0" tIns="0" rIns="0" bIns="0">
            <a:noAutofit/>
          </a:bodyPr>
          <a:lstStyle/>
          <a:p>
            <a:pPr>
              <a:lnSpc>
                <a:spcPct val="110000"/>
              </a:lnSpc>
            </a:pPr>
            <a:r>
              <a:rPr lang="de-DE" b="1" dirty="0"/>
              <a:t>Contact</a:t>
            </a:r>
          </a:p>
        </p:txBody>
      </p:sp>
      <p:sp>
        <p:nvSpPr>
          <p:cNvPr id="6" name="Rechteck 5">
            <a:extLst>
              <a:ext uri="{FF2B5EF4-FFF2-40B4-BE49-F238E27FC236}">
                <a16:creationId xmlns:a16="http://schemas.microsoft.com/office/drawing/2014/main" id="{3F6E932F-91BF-4BB6-A060-480141891B9A}"/>
              </a:ext>
            </a:extLst>
          </p:cNvPr>
          <p:cNvSpPr/>
          <p:nvPr userDrawn="1"/>
        </p:nvSpPr>
        <p:spPr>
          <a:xfrm>
            <a:off x="395288" y="4516739"/>
            <a:ext cx="2700548" cy="1899935"/>
          </a:xfrm>
          <a:prstGeom prst="rect">
            <a:avLst/>
          </a:prstGeom>
        </p:spPr>
        <p:txBody>
          <a:bodyPr lIns="0" tIns="0" rIns="0" bIns="0">
            <a:noAutofit/>
          </a:bodyPr>
          <a:lstStyle/>
          <a:p>
            <a:pPr>
              <a:lnSpc>
                <a:spcPct val="120000"/>
              </a:lnSpc>
              <a:tabLst>
                <a:tab pos="715963" algn="l"/>
              </a:tabLst>
            </a:pPr>
            <a:r>
              <a:rPr lang="de-DE" dirty="0"/>
              <a:t>	Deutsches </a:t>
            </a:r>
          </a:p>
          <a:p>
            <a:pPr>
              <a:lnSpc>
                <a:spcPct val="120000"/>
              </a:lnSpc>
            </a:pPr>
            <a:r>
              <a:rPr lang="de-DE" dirty="0"/>
              <a:t>Elektronen-Synchrotron</a:t>
            </a:r>
          </a:p>
          <a:p>
            <a:pPr>
              <a:lnSpc>
                <a:spcPct val="120000"/>
              </a:lnSpc>
            </a:pPr>
            <a:endParaRPr lang="de-DE" dirty="0"/>
          </a:p>
          <a:p>
            <a:pPr>
              <a:lnSpc>
                <a:spcPct val="120000"/>
              </a:lnSpc>
            </a:pPr>
            <a:r>
              <a:rPr lang="de-DE" dirty="0"/>
              <a:t>www.desy.de</a:t>
            </a:r>
          </a:p>
        </p:txBody>
      </p:sp>
      <p:sp>
        <p:nvSpPr>
          <p:cNvPr id="7" name="Textplatzhalter 7">
            <a:extLst>
              <a:ext uri="{FF2B5EF4-FFF2-40B4-BE49-F238E27FC236}">
                <a16:creationId xmlns:a16="http://schemas.microsoft.com/office/drawing/2014/main" id="{79C784CF-EB19-427C-881F-56D046C3083A}"/>
              </a:ext>
            </a:extLst>
          </p:cNvPr>
          <p:cNvSpPr>
            <a:spLocks noGrp="1"/>
          </p:cNvSpPr>
          <p:nvPr>
            <p:ph type="body" sz="quarter" idx="10"/>
          </p:nvPr>
        </p:nvSpPr>
        <p:spPr>
          <a:xfrm>
            <a:off x="3599891" y="4516739"/>
            <a:ext cx="5148821" cy="1899936"/>
          </a:xfrm>
        </p:spPr>
        <p:txBody>
          <a:bodyPr/>
          <a:lstStyle>
            <a:lvl1pPr marL="0" indent="0">
              <a:lnSpc>
                <a:spcPct val="120000"/>
              </a:lnSpc>
              <a:spcAft>
                <a:spcPts val="0"/>
              </a:spcAft>
              <a:buNone/>
              <a:defRPr/>
            </a:lvl1pPr>
            <a:lvl2pPr marL="361950" indent="0">
              <a:buNone/>
              <a:defRPr/>
            </a:lvl2pPr>
          </a:lstStyle>
          <a:p>
            <a:pPr lvl="0"/>
            <a:r>
              <a:rPr lang="en-US"/>
              <a:t>Edit Master text styles</a:t>
            </a:r>
          </a:p>
        </p:txBody>
      </p:sp>
    </p:spTree>
    <p:extLst>
      <p:ext uri="{BB962C8B-B14F-4D97-AF65-F5344CB8AC3E}">
        <p14:creationId xmlns:p14="http://schemas.microsoft.com/office/powerpoint/2010/main" val="3253079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US" noProof="0" dirty="0"/>
          </a:p>
        </p:txBody>
      </p:sp>
      <p:sp>
        <p:nvSpPr>
          <p:cNvPr id="4" name="Footer Placeholder 3"/>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6"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de-DE" noProof="0"/>
              <a:t>Textmasterformat bearbeiten</a:t>
            </a:r>
          </a:p>
        </p:txBody>
      </p:sp>
    </p:spTree>
    <p:extLst>
      <p:ext uri="{BB962C8B-B14F-4D97-AF65-F5344CB8AC3E}">
        <p14:creationId xmlns:p14="http://schemas.microsoft.com/office/powerpoint/2010/main" val="1856591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Picture)">
    <p:spTree>
      <p:nvGrpSpPr>
        <p:cNvPr id="1" name=""/>
        <p:cNvGrpSpPr/>
        <p:nvPr/>
      </p:nvGrpSpPr>
      <p:grpSpPr>
        <a:xfrm>
          <a:off x="0" y="0"/>
          <a:ext cx="0" cy="0"/>
          <a:chOff x="0" y="0"/>
          <a:chExt cx="0" cy="0"/>
        </a:xfrm>
      </p:grpSpPr>
      <p:sp>
        <p:nvSpPr>
          <p:cNvPr id="9" name="Bildplatzhalter 6"/>
          <p:cNvSpPr>
            <a:spLocks noGrp="1"/>
          </p:cNvSpPr>
          <p:nvPr>
            <p:ph type="pic" sz="quarter" idx="14"/>
          </p:nvPr>
        </p:nvSpPr>
        <p:spPr>
          <a:xfrm>
            <a:off x="2" y="1"/>
            <a:ext cx="12191997" cy="3429001"/>
          </a:xfrm>
          <a:solidFill>
            <a:schemeClr val="tx2"/>
          </a:solidFill>
        </p:spPr>
        <p:txBody>
          <a:bodyPr anchor="ctr"/>
          <a:lstStyle>
            <a:lvl1pPr marL="0" indent="0" algn="ctr">
              <a:buNone/>
              <a:defRPr/>
            </a:lvl1pPr>
          </a:lstStyle>
          <a:p>
            <a:r>
              <a:rPr lang="en-US" noProof="0"/>
              <a:t>Click icon to add picture</a:t>
            </a:r>
          </a:p>
        </p:txBody>
      </p:sp>
      <p:sp>
        <p:nvSpPr>
          <p:cNvPr id="2" name="Title 1"/>
          <p:cNvSpPr>
            <a:spLocks noGrp="1"/>
          </p:cNvSpPr>
          <p:nvPr>
            <p:ph type="ctrTitle"/>
          </p:nvPr>
        </p:nvSpPr>
        <p:spPr>
          <a:xfrm>
            <a:off x="407988" y="349612"/>
            <a:ext cx="11376025" cy="1099777"/>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
        <p:nvSpPr>
          <p:cNvPr id="3" name="Subtitle 2"/>
          <p:cNvSpPr>
            <a:spLocks noGrp="1"/>
          </p:cNvSpPr>
          <p:nvPr>
            <p:ph type="subTitle" idx="1"/>
          </p:nvPr>
        </p:nvSpPr>
        <p:spPr>
          <a:xfrm>
            <a:off x="407987" y="2335014"/>
            <a:ext cx="11376025" cy="889339"/>
          </a:xfrm>
        </p:spPr>
        <p:txBody>
          <a:bodyPr/>
          <a:lstStyle>
            <a:lvl1pPr marL="0" indent="0" algn="l">
              <a:buNone/>
              <a:defRPr sz="18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2" name="Textplatzhalter 11"/>
          <p:cNvSpPr>
            <a:spLocks noGrp="1"/>
          </p:cNvSpPr>
          <p:nvPr>
            <p:ph type="body" sz="quarter" idx="10"/>
          </p:nvPr>
        </p:nvSpPr>
        <p:spPr>
          <a:xfrm>
            <a:off x="414396" y="4096780"/>
            <a:ext cx="11369548" cy="700373"/>
          </a:xfrm>
        </p:spPr>
        <p:txBody>
          <a:bodyPr/>
          <a:lstStyle>
            <a:lvl1pPr marL="0" indent="0">
              <a:spcAft>
                <a:spcPts val="0"/>
              </a:spcAft>
              <a:buNone/>
              <a:defRPr sz="1800"/>
            </a:lvl1pPr>
          </a:lstStyle>
          <a:p>
            <a:pPr lvl="0"/>
            <a:r>
              <a:rPr lang="en-US" noProof="0"/>
              <a:t>Edit Master text styles</a:t>
            </a:r>
          </a:p>
        </p:txBody>
      </p:sp>
      <p:pic>
        <p:nvPicPr>
          <p:cNvPr id="8" name="Grafik 7">
            <a:extLst>
              <a:ext uri="{FF2B5EF4-FFF2-40B4-BE49-F238E27FC236}">
                <a16:creationId xmlns:a16="http://schemas.microsoft.com/office/drawing/2014/main" id="{25629FEB-7EDF-4566-BF2D-9E9B8D44D5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7368" y="6261914"/>
            <a:ext cx="2168482" cy="160615"/>
          </a:xfrm>
          <a:prstGeom prst="rect">
            <a:avLst/>
          </a:prstGeom>
        </p:spPr>
      </p:pic>
      <p:pic>
        <p:nvPicPr>
          <p:cNvPr id="10" name="Grafik 9">
            <a:extLst>
              <a:ext uri="{FF2B5EF4-FFF2-40B4-BE49-F238E27FC236}">
                <a16:creationId xmlns:a16="http://schemas.microsoft.com/office/drawing/2014/main" id="{338F9ECC-B605-4D88-9A7C-3D464250847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33032" y="5669842"/>
            <a:ext cx="793750" cy="794193"/>
          </a:xfrm>
          <a:prstGeom prst="rect">
            <a:avLst/>
          </a:prstGeom>
        </p:spPr>
      </p:pic>
    </p:spTree>
    <p:extLst>
      <p:ext uri="{BB962C8B-B14F-4D97-AF65-F5344CB8AC3E}">
        <p14:creationId xmlns:p14="http://schemas.microsoft.com/office/powerpoint/2010/main" val="860856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r Überschrift">
  <p:cSld name="Nur Überschrif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43341" y="188640"/>
            <a:ext cx="11174400" cy="77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dt" idx="10"/>
          </p:nvPr>
        </p:nvSpPr>
        <p:spPr>
          <a:xfrm>
            <a:off x="150445" y="6627600"/>
            <a:ext cx="5280000" cy="230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3"/>
          <p:cNvSpPr txBox="1">
            <a:spLocks noGrp="1"/>
          </p:cNvSpPr>
          <p:nvPr>
            <p:ph type="ftr" idx="11"/>
          </p:nvPr>
        </p:nvSpPr>
        <p:spPr>
          <a:xfrm>
            <a:off x="6736061" y="6627600"/>
            <a:ext cx="5280000" cy="2304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de-DE"/>
              <a:t>PUNCH4NFDI   |  AG splinter meeting E-Science and Virtual Observatory  |   22 Sep 2020  |  MS</a:t>
            </a:r>
            <a:endParaRPr/>
          </a:p>
        </p:txBody>
      </p:sp>
      <p:sp>
        <p:nvSpPr>
          <p:cNvPr id="54" name="Google Shape;54;p13"/>
          <p:cNvSpPr txBox="1">
            <a:spLocks noGrp="1"/>
          </p:cNvSpPr>
          <p:nvPr>
            <p:ph type="sldNum" idx="12"/>
          </p:nvPr>
        </p:nvSpPr>
        <p:spPr>
          <a:xfrm>
            <a:off x="5712003" y="6627600"/>
            <a:ext cx="768000" cy="230400"/>
          </a:xfrm>
          <a:prstGeom prst="rect">
            <a:avLst/>
          </a:prstGeom>
          <a:noFill/>
          <a:ln>
            <a:noFill/>
          </a:ln>
        </p:spPr>
        <p:txBody>
          <a:bodyPr spcFirstLastPara="1" wrap="square" lIns="91425" tIns="45700" rIns="91425" bIns="4570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de-DE" smtClean="0"/>
              <a:pPr/>
              <a:t>‹Nr.›</a:t>
            </a:fld>
            <a:endParaRPr lang="de-DE"/>
          </a:p>
        </p:txBody>
      </p:sp>
    </p:spTree>
    <p:extLst>
      <p:ext uri="{BB962C8B-B14F-4D97-AF65-F5344CB8AC3E}">
        <p14:creationId xmlns:p14="http://schemas.microsoft.com/office/powerpoint/2010/main" val="425643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bg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145757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hite">
    <p:spTree>
      <p:nvGrpSpPr>
        <p:cNvPr id="1" name=""/>
        <p:cNvGrpSpPr/>
        <p:nvPr/>
      </p:nvGrpSpPr>
      <p:grpSpPr>
        <a:xfrm>
          <a:off x="0" y="0"/>
          <a:ext cx="0" cy="0"/>
          <a:chOff x="0" y="0"/>
          <a:chExt cx="0" cy="0"/>
        </a:xfrm>
      </p:grpSpPr>
      <p:sp>
        <p:nvSpPr>
          <p:cNvPr id="2" name="Title 1"/>
          <p:cNvSpPr>
            <a:spLocks noGrp="1"/>
          </p:cNvSpPr>
          <p:nvPr>
            <p:ph type="ctrTitle"/>
          </p:nvPr>
        </p:nvSpPr>
        <p:spPr>
          <a:xfrm>
            <a:off x="407988" y="349610"/>
            <a:ext cx="11376025" cy="3511190"/>
          </a:xfrm>
        </p:spPr>
        <p:txBody>
          <a:bodyPr anchor="t"/>
          <a:lstStyle>
            <a:lvl1pPr algn="l">
              <a:lnSpc>
                <a:spcPct val="100000"/>
              </a:lnSpc>
              <a:defRPr sz="6000">
                <a:solidFill>
                  <a:schemeClr val="accent1"/>
                </a:solidFill>
              </a:defRPr>
            </a:lvl1pPr>
          </a:lstStyle>
          <a:p>
            <a:r>
              <a:rPr lang="en-US" noProof="0"/>
              <a:t>Click to edit Master title style</a:t>
            </a:r>
            <a:endParaRPr lang="en-US" noProof="0" dirty="0"/>
          </a:p>
        </p:txBody>
      </p:sp>
    </p:spTree>
    <p:extLst>
      <p:ext uri="{BB962C8B-B14F-4D97-AF65-F5344CB8AC3E}">
        <p14:creationId xmlns:p14="http://schemas.microsoft.com/office/powerpoint/2010/main" val="2620239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marL="361950" indent="-361950">
              <a:lnSpc>
                <a:spcPct val="100000"/>
              </a:lnSpc>
              <a:spcAft>
                <a:spcPts val="400"/>
              </a:spcAft>
              <a:buFont typeface="Wingdings" pitchFamily="2" charset="2"/>
              <a:buChar char="§"/>
              <a:defRPr/>
            </a:lvl1pPr>
          </a:lstStyle>
          <a:p>
            <a:pPr lvl="0"/>
            <a:r>
              <a:rPr lang="en-US" noProof="0" dirty="0"/>
              <a:t>Edit Master text styles</a:t>
            </a:r>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8" y="817500"/>
            <a:ext cx="11376024"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Tree>
    <p:extLst>
      <p:ext uri="{BB962C8B-B14F-4D97-AF65-F5344CB8AC3E}">
        <p14:creationId xmlns:p14="http://schemas.microsoft.com/office/powerpoint/2010/main" val="1733408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07988" y="1406427"/>
            <a:ext cx="5616575" cy="5010249"/>
          </a:xfrm>
        </p:spPr>
        <p:txBody>
          <a:bodyPr/>
          <a:lstStyle>
            <a:lvl1pPr marL="361950" indent="-361950">
              <a:lnSpc>
                <a:spcPct val="100000"/>
              </a:lnSpc>
              <a:spcAft>
                <a:spcPts val="400"/>
              </a:spcAft>
              <a:buFont typeface="Wingdings" pitchFamily="2" charset="2"/>
              <a:buChar char="§"/>
              <a:defRPr/>
            </a:lvl1pPr>
          </a:lstStyle>
          <a:p>
            <a:pPr lvl="0"/>
            <a:r>
              <a:rPr lang="en-US" noProof="0" dirty="0"/>
              <a:t>Edit Master text styles</a:t>
            </a:r>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6" name="Content Placeholder 2"/>
          <p:cNvSpPr>
            <a:spLocks noGrp="1"/>
          </p:cNvSpPr>
          <p:nvPr>
            <p:ph idx="14"/>
          </p:nvPr>
        </p:nvSpPr>
        <p:spPr>
          <a:xfrm>
            <a:off x="6167439" y="1406427"/>
            <a:ext cx="5616574" cy="5010249"/>
          </a:xfrm>
        </p:spPr>
        <p:txBody>
          <a:bodyPr/>
          <a:lstStyle>
            <a:lvl1pPr marL="361950" indent="-361950">
              <a:lnSpc>
                <a:spcPct val="100000"/>
              </a:lnSpc>
              <a:spcAft>
                <a:spcPts val="400"/>
              </a:spcAft>
              <a:buFont typeface="Wingdings" pitchFamily="2" charset="2"/>
              <a:buChar char="§"/>
              <a:defRPr/>
            </a:lvl1pPr>
          </a:lstStyle>
          <a:p>
            <a:pPr lvl="0"/>
            <a:r>
              <a:rPr lang="en-US" noProof="0" dirty="0"/>
              <a:t>Edit Master text styles</a:t>
            </a:r>
          </a:p>
        </p:txBody>
      </p:sp>
    </p:spTree>
    <p:extLst>
      <p:ext uri="{BB962C8B-B14F-4D97-AF65-F5344CB8AC3E}">
        <p14:creationId xmlns:p14="http://schemas.microsoft.com/office/powerpoint/2010/main" val="354871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3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Content Placeholder 2"/>
          <p:cNvSpPr>
            <a:spLocks noGrp="1"/>
          </p:cNvSpPr>
          <p:nvPr>
            <p:ph idx="1"/>
          </p:nvPr>
        </p:nvSpPr>
        <p:spPr>
          <a:xfrm>
            <a:off x="407989" y="1406427"/>
            <a:ext cx="3708400" cy="5010249"/>
          </a:xfrm>
        </p:spPr>
        <p:txBody>
          <a:bodyPr/>
          <a:lstStyle/>
          <a:p>
            <a:pPr lvl="0"/>
            <a:r>
              <a:rPr lang="en-US" noProof="0"/>
              <a:t>Edit Master text styles</a:t>
            </a:r>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6" name="Content Placeholder 2"/>
          <p:cNvSpPr>
            <a:spLocks noGrp="1"/>
          </p:cNvSpPr>
          <p:nvPr>
            <p:ph idx="14"/>
          </p:nvPr>
        </p:nvSpPr>
        <p:spPr>
          <a:xfrm>
            <a:off x="4259263" y="1406427"/>
            <a:ext cx="3673475" cy="5010249"/>
          </a:xfrm>
        </p:spPr>
        <p:txBody>
          <a:bodyPr/>
          <a:lstStyle/>
          <a:p>
            <a:pPr lvl="0"/>
            <a:r>
              <a:rPr lang="en-US" noProof="0"/>
              <a:t>Edit Master text styles</a:t>
            </a:r>
          </a:p>
        </p:txBody>
      </p:sp>
      <p:sp>
        <p:nvSpPr>
          <p:cNvPr id="7" name="Content Placeholder 2"/>
          <p:cNvSpPr>
            <a:spLocks noGrp="1"/>
          </p:cNvSpPr>
          <p:nvPr>
            <p:ph idx="15"/>
          </p:nvPr>
        </p:nvSpPr>
        <p:spPr>
          <a:xfrm>
            <a:off x="8075612" y="1406427"/>
            <a:ext cx="3708399" cy="5010249"/>
          </a:xfrm>
        </p:spPr>
        <p:txBody>
          <a:bodyPr/>
          <a:lstStyle/>
          <a:p>
            <a:pPr lvl="0"/>
            <a:r>
              <a:rPr lang="en-US" noProof="0"/>
              <a:t>Edit Master text styles</a:t>
            </a:r>
          </a:p>
        </p:txBody>
      </p:sp>
    </p:spTree>
    <p:extLst>
      <p:ext uri="{BB962C8B-B14F-4D97-AF65-F5344CB8AC3E}">
        <p14:creationId xmlns:p14="http://schemas.microsoft.com/office/powerpoint/2010/main" val="3834802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0" name="Bildplatzhalter 6"/>
          <p:cNvSpPr>
            <a:spLocks noGrp="1"/>
          </p:cNvSpPr>
          <p:nvPr>
            <p:ph type="pic" sz="quarter" idx="14"/>
          </p:nvPr>
        </p:nvSpPr>
        <p:spPr>
          <a:xfrm>
            <a:off x="6167437" y="1449389"/>
            <a:ext cx="5616576" cy="2411412"/>
          </a:xfrm>
          <a:solidFill>
            <a:schemeClr val="bg1">
              <a:lumMod val="95000"/>
            </a:schemeClr>
          </a:solidFill>
        </p:spPr>
        <p:txBody>
          <a:bodyPr anchor="ctr"/>
          <a:lstStyle>
            <a:lvl1pPr marL="0" indent="0" algn="ctr">
              <a:buNone/>
              <a:defRPr/>
            </a:lvl1pPr>
          </a:lstStyle>
          <a:p>
            <a:r>
              <a:rPr lang="en-US" noProof="0"/>
              <a:t>Click icon to add picture</a:t>
            </a:r>
          </a:p>
        </p:txBody>
      </p:sp>
      <p:sp>
        <p:nvSpPr>
          <p:cNvPr id="11" name="Bildplatzhalter 6"/>
          <p:cNvSpPr>
            <a:spLocks noGrp="1"/>
          </p:cNvSpPr>
          <p:nvPr>
            <p:ph type="pic" sz="quarter" idx="17"/>
          </p:nvPr>
        </p:nvSpPr>
        <p:spPr>
          <a:xfrm>
            <a:off x="6167438" y="4005263"/>
            <a:ext cx="5616576" cy="2412644"/>
          </a:xfrm>
          <a:solidFill>
            <a:schemeClr val="bg1">
              <a:lumMod val="95000"/>
            </a:schemeClr>
          </a:solidFill>
        </p:spPr>
        <p:txBody>
          <a:bodyPr anchor="ctr"/>
          <a:lstStyle>
            <a:lvl1pPr marL="0" indent="0" algn="ctr">
              <a:buNone/>
              <a:defRPr/>
            </a:lvl1pPr>
          </a:lstStyle>
          <a:p>
            <a:r>
              <a:rPr lang="en-US" noProof="0"/>
              <a:t>Click icon to add picture</a:t>
            </a:r>
          </a:p>
        </p:txBody>
      </p:sp>
    </p:spTree>
    <p:extLst>
      <p:ext uri="{BB962C8B-B14F-4D97-AF65-F5344CB8AC3E}">
        <p14:creationId xmlns:p14="http://schemas.microsoft.com/office/powerpoint/2010/main" val="4711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Text and 2 Objec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Footer Placeholder 4"/>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8" name="Textplatzhalter 7"/>
          <p:cNvSpPr>
            <a:spLocks noGrp="1"/>
          </p:cNvSpPr>
          <p:nvPr>
            <p:ph type="body" sz="quarter" idx="13"/>
          </p:nvPr>
        </p:nvSpPr>
        <p:spPr>
          <a:xfrm>
            <a:off x="407987" y="817500"/>
            <a:ext cx="11376025" cy="379252"/>
          </a:xfrm>
        </p:spPr>
        <p:txBody>
          <a:bodyPr/>
          <a:lstStyle>
            <a:lvl1pPr marL="0" indent="0">
              <a:spcAft>
                <a:spcPts val="0"/>
              </a:spcAft>
              <a:buNone/>
              <a:defRPr b="1">
                <a:solidFill>
                  <a:schemeClr val="accent2"/>
                </a:solidFill>
              </a:defRPr>
            </a:lvl1pPr>
            <a:lvl2pPr marL="266700" indent="0">
              <a:buNone/>
              <a:defRPr/>
            </a:lvl2pPr>
          </a:lstStyle>
          <a:p>
            <a:pPr lvl="0"/>
            <a:r>
              <a:rPr lang="en-US" noProof="0"/>
              <a:t>Edit Master text styles</a:t>
            </a:r>
          </a:p>
        </p:txBody>
      </p:sp>
      <p:sp>
        <p:nvSpPr>
          <p:cNvPr id="7" name="Textplatzhalter 6"/>
          <p:cNvSpPr>
            <a:spLocks noGrp="1"/>
          </p:cNvSpPr>
          <p:nvPr>
            <p:ph type="body" sz="quarter" idx="15"/>
          </p:nvPr>
        </p:nvSpPr>
        <p:spPr>
          <a:xfrm>
            <a:off x="407988" y="1406427"/>
            <a:ext cx="5616575" cy="2454374"/>
          </a:xfrm>
        </p:spPr>
        <p:txBody>
          <a:bodyPr/>
          <a:lstStyle/>
          <a:p>
            <a:pPr lvl="0"/>
            <a:r>
              <a:rPr lang="en-US" noProof="0"/>
              <a:t>Edit Master text styles</a:t>
            </a:r>
          </a:p>
        </p:txBody>
      </p:sp>
      <p:sp>
        <p:nvSpPr>
          <p:cNvPr id="9" name="Textplatzhalter 6"/>
          <p:cNvSpPr>
            <a:spLocks noGrp="1"/>
          </p:cNvSpPr>
          <p:nvPr>
            <p:ph type="body" sz="quarter" idx="16"/>
          </p:nvPr>
        </p:nvSpPr>
        <p:spPr>
          <a:xfrm>
            <a:off x="407988" y="3963533"/>
            <a:ext cx="5616575" cy="2454374"/>
          </a:xfrm>
        </p:spPr>
        <p:txBody>
          <a:bodyPr/>
          <a:lstStyle/>
          <a:p>
            <a:pPr lvl="0"/>
            <a:r>
              <a:rPr lang="en-US" noProof="0"/>
              <a:t>Edit Master text styles</a:t>
            </a:r>
          </a:p>
        </p:txBody>
      </p:sp>
      <p:sp>
        <p:nvSpPr>
          <p:cNvPr id="12" name="Inhaltsplatzhalter 5">
            <a:extLst>
              <a:ext uri="{FF2B5EF4-FFF2-40B4-BE49-F238E27FC236}">
                <a16:creationId xmlns:a16="http://schemas.microsoft.com/office/drawing/2014/main" id="{2E8BFC49-6C4E-4A78-A7A9-0AB60943F6F7}"/>
              </a:ext>
            </a:extLst>
          </p:cNvPr>
          <p:cNvSpPr>
            <a:spLocks noGrp="1"/>
          </p:cNvSpPr>
          <p:nvPr>
            <p:ph sz="quarter" idx="18" hasCustomPrompt="1"/>
          </p:nvPr>
        </p:nvSpPr>
        <p:spPr>
          <a:xfrm>
            <a:off x="6167438" y="1449388"/>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
        <p:nvSpPr>
          <p:cNvPr id="13" name="Inhaltsplatzhalter 5">
            <a:extLst>
              <a:ext uri="{FF2B5EF4-FFF2-40B4-BE49-F238E27FC236}">
                <a16:creationId xmlns:a16="http://schemas.microsoft.com/office/drawing/2014/main" id="{6B2B23C8-8ABC-4DC4-A6B8-3AA482F34140}"/>
              </a:ext>
            </a:extLst>
          </p:cNvPr>
          <p:cNvSpPr>
            <a:spLocks noGrp="1"/>
          </p:cNvSpPr>
          <p:nvPr>
            <p:ph sz="quarter" idx="19" hasCustomPrompt="1"/>
          </p:nvPr>
        </p:nvSpPr>
        <p:spPr>
          <a:xfrm>
            <a:off x="6167438" y="4005263"/>
            <a:ext cx="5616574" cy="2411412"/>
          </a:xfrm>
          <a:solidFill>
            <a:schemeClr val="bg1">
              <a:lumMod val="95000"/>
            </a:schemeClr>
          </a:solidFill>
        </p:spPr>
        <p:txBody>
          <a:bodyPr lIns="72000" tIns="36000" rIns="72000" bIns="36000"/>
          <a:lstStyle>
            <a:lvl1pPr marL="0" indent="0">
              <a:buNone/>
              <a:defRPr/>
            </a:lvl1pPr>
          </a:lstStyle>
          <a:p>
            <a:pPr lvl="0"/>
            <a:r>
              <a:rPr lang="de-DE" dirty="0" err="1"/>
              <a:t>Object</a:t>
            </a:r>
            <a:r>
              <a:rPr lang="de-DE" dirty="0"/>
              <a:t> </a:t>
            </a:r>
          </a:p>
        </p:txBody>
      </p:sp>
    </p:spTree>
    <p:extLst>
      <p:ext uri="{BB962C8B-B14F-4D97-AF65-F5344CB8AC3E}">
        <p14:creationId xmlns:p14="http://schemas.microsoft.com/office/powerpoint/2010/main" val="2858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49611"/>
            <a:ext cx="11376024" cy="451098"/>
          </a:xfrm>
          <a:prstGeom prst="rect">
            <a:avLst/>
          </a:prstGeom>
        </p:spPr>
        <p:txBody>
          <a:bodyPr vert="horz" lIns="0" tIns="0" rIns="0" bIns="0" rtlCol="0" anchor="t" anchorCtr="0">
            <a:noAutofit/>
          </a:bodyPr>
          <a:lstStyle/>
          <a:p>
            <a:endParaRPr lang="en-US" noProof="0" dirty="0"/>
          </a:p>
        </p:txBody>
      </p:sp>
      <p:sp>
        <p:nvSpPr>
          <p:cNvPr id="3" name="Text Placeholder 2"/>
          <p:cNvSpPr>
            <a:spLocks noGrp="1"/>
          </p:cNvSpPr>
          <p:nvPr>
            <p:ph type="body" idx="1"/>
          </p:nvPr>
        </p:nvSpPr>
        <p:spPr>
          <a:xfrm>
            <a:off x="407987" y="1406427"/>
            <a:ext cx="11376025" cy="5010249"/>
          </a:xfrm>
          <a:prstGeom prst="rect">
            <a:avLst/>
          </a:prstGeom>
        </p:spPr>
        <p:txBody>
          <a:bodyPr vert="horz" lIns="0" tIns="0" rIns="0" bIns="0" rtlCol="0" anchor="t" anchorCtr="0">
            <a:noAutofit/>
          </a:bodyPr>
          <a:lstStyle/>
          <a:p>
            <a:pPr lvl="0"/>
            <a:endParaRPr lang="en-US" noProof="0" dirty="0"/>
          </a:p>
        </p:txBody>
      </p:sp>
      <p:sp>
        <p:nvSpPr>
          <p:cNvPr id="5" name="Footer Placeholder 4"/>
          <p:cNvSpPr>
            <a:spLocks noGrp="1"/>
          </p:cNvSpPr>
          <p:nvPr>
            <p:ph type="ftr" sz="quarter" idx="3"/>
          </p:nvPr>
        </p:nvSpPr>
        <p:spPr>
          <a:xfrm>
            <a:off x="407368" y="6580800"/>
            <a:ext cx="9948937" cy="186841"/>
          </a:xfrm>
          <a:prstGeom prst="rect">
            <a:avLst/>
          </a:prstGeom>
        </p:spPr>
        <p:txBody>
          <a:bodyPr vert="horz" lIns="0" tIns="0" rIns="0" bIns="0" rtlCol="0" anchor="t" anchorCtr="0">
            <a:noAutofit/>
          </a:bodyPr>
          <a:lstStyle>
            <a:lvl1pPr algn="l">
              <a:defRPr sz="1000">
                <a:solidFill>
                  <a:schemeClr val="tx1"/>
                </a:solidFill>
              </a:defRPr>
            </a:lvl1pPr>
          </a:lstStyle>
          <a:p>
            <a:r>
              <a:rPr lang="en-US"/>
              <a:t>PUNCH4NFDI   |  AG splinter meeting E-Science and Virtual Observatory  |   22 Sep 2020  |  MS</a:t>
            </a:r>
            <a:endParaRPr lang="en-US" dirty="0"/>
          </a:p>
        </p:txBody>
      </p:sp>
      <p:sp>
        <p:nvSpPr>
          <p:cNvPr id="14" name="Textfeld 13"/>
          <p:cNvSpPr txBox="1"/>
          <p:nvPr userDrawn="1"/>
        </p:nvSpPr>
        <p:spPr>
          <a:xfrm>
            <a:off x="10848528" y="6580800"/>
            <a:ext cx="935485" cy="186841"/>
          </a:xfrm>
          <a:prstGeom prst="rect">
            <a:avLst/>
          </a:prstGeom>
          <a:noFill/>
        </p:spPr>
        <p:txBody>
          <a:bodyPr wrap="square" lIns="0" tIns="0" rIns="0" bIns="0" rtlCol="0">
            <a:noAutofit/>
          </a:bodyPr>
          <a:lstStyle/>
          <a:p>
            <a:pPr algn="r"/>
            <a:r>
              <a:rPr lang="en-US" sz="1000" b="1" noProof="0" dirty="0"/>
              <a:t>Page </a:t>
            </a:r>
            <a:fld id="{0427E4B2-AC28-443E-BE04-5CD55098A90B}" type="slidenum">
              <a:rPr lang="en-US" sz="1000" b="1" noProof="0" smtClean="0"/>
              <a:pPr algn="r"/>
              <a:t>‹Nr.›</a:t>
            </a:fld>
            <a:endParaRPr lang="en-US" sz="1000" b="1" noProof="0" dirty="0"/>
          </a:p>
        </p:txBody>
      </p:sp>
    </p:spTree>
    <p:extLst>
      <p:ext uri="{BB962C8B-B14F-4D97-AF65-F5344CB8AC3E}">
        <p14:creationId xmlns:p14="http://schemas.microsoft.com/office/powerpoint/2010/main" val="2845299319"/>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72" r:id="rId3"/>
    <p:sldLayoutId id="2147483680" r:id="rId4"/>
    <p:sldLayoutId id="2147483662" r:id="rId5"/>
    <p:sldLayoutId id="2147483668" r:id="rId6"/>
    <p:sldLayoutId id="2147483673" r:id="rId7"/>
    <p:sldLayoutId id="2147483670" r:id="rId8"/>
    <p:sldLayoutId id="2147483678" r:id="rId9"/>
    <p:sldLayoutId id="2147483674" r:id="rId10"/>
    <p:sldLayoutId id="2147483679" r:id="rId11"/>
    <p:sldLayoutId id="2147483675" r:id="rId12"/>
    <p:sldLayoutId id="2147483669" r:id="rId13"/>
    <p:sldLayoutId id="2147483676" r:id="rId14"/>
    <p:sldLayoutId id="2147483677" r:id="rId15"/>
    <p:sldLayoutId id="2147483666" r:id="rId16"/>
    <p:sldLayoutId id="2147483667" r:id="rId17"/>
    <p:sldLayoutId id="2147483681" r:id="rId18"/>
    <p:sldLayoutId id="2147483682" r:id="rId19"/>
    <p:sldLayoutId id="2147483683" r:id="rId20"/>
  </p:sldLayoutIdLst>
  <p:hf sldNum="0" hdr="0" dt="0"/>
  <p:txStyles>
    <p:titleStyle>
      <a:lvl1pPr algn="l" defTabSz="914400" rtl="0" eaLnBrk="1" latinLnBrk="0" hangingPunct="1">
        <a:lnSpc>
          <a:spcPct val="90000"/>
        </a:lnSpc>
        <a:spcBef>
          <a:spcPct val="0"/>
        </a:spcBef>
        <a:buNone/>
        <a:defRPr sz="3000" b="1" kern="1200">
          <a:solidFill>
            <a:schemeClr val="accent1"/>
          </a:solidFill>
          <a:latin typeface="+mj-lt"/>
          <a:ea typeface="+mj-ea"/>
          <a:cs typeface="+mj-cs"/>
        </a:defRPr>
      </a:lvl1pPr>
    </p:titleStyle>
    <p:body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13" userDrawn="1">
          <p15:clr>
            <a:srgbClr val="F26B43"/>
          </p15:clr>
        </p15:guide>
        <p15:guide id="2" pos="3885" userDrawn="1">
          <p15:clr>
            <a:srgbClr val="F26B43"/>
          </p15:clr>
        </p15:guide>
        <p15:guide id="3" pos="3795" userDrawn="1">
          <p15:clr>
            <a:srgbClr val="F26B43"/>
          </p15:clr>
        </p15:guide>
        <p15:guide id="4" pos="7423" userDrawn="1">
          <p15:clr>
            <a:srgbClr val="F26B43"/>
          </p15:clr>
        </p15:guide>
        <p15:guide id="5" pos="257" userDrawn="1">
          <p15:clr>
            <a:srgbClr val="F26B43"/>
          </p15:clr>
        </p15:guide>
        <p15:guide id="6" orient="horz" pos="4042" userDrawn="1">
          <p15:clr>
            <a:srgbClr val="F26B43"/>
          </p15:clr>
        </p15:guide>
        <p15:guide id="7" orient="horz" pos="2432" userDrawn="1">
          <p15:clr>
            <a:srgbClr val="F26B43"/>
          </p15:clr>
        </p15:guide>
        <p15:guide id="8" orient="horz" pos="2523" userDrawn="1">
          <p15:clr>
            <a:srgbClr val="F26B43"/>
          </p15:clr>
        </p15:guide>
        <p15:guide id="9" pos="2593" userDrawn="1">
          <p15:clr>
            <a:srgbClr val="F26B43"/>
          </p15:clr>
        </p15:guide>
        <p15:guide id="10" pos="2683" userDrawn="1">
          <p15:clr>
            <a:srgbClr val="F26B43"/>
          </p15:clr>
        </p15:guide>
        <p15:guide id="11" pos="4997" userDrawn="1">
          <p15:clr>
            <a:srgbClr val="F26B43"/>
          </p15:clr>
        </p15:guide>
        <p15:guide id="12" pos="5087"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5.xml"/><Relationship Id="rId4" Type="http://schemas.openxmlformats.org/officeDocument/2006/relationships/image" Target="../media/image31.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mailto:thomas.schoerner@desy.de"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hyperlink" Target="mailto:msteinmetz@aip.d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AD06FD-0394-DF4F-BC4D-A10B91222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92"/>
            <a:ext cx="12192000" cy="2587059"/>
          </a:xfrm>
          <a:prstGeom prst="rect">
            <a:avLst/>
          </a:prstGeom>
        </p:spPr>
      </p:pic>
      <p:sp>
        <p:nvSpPr>
          <p:cNvPr id="4" name="Textplatzhalter 3"/>
          <p:cNvSpPr>
            <a:spLocks noGrp="1"/>
          </p:cNvSpPr>
          <p:nvPr>
            <p:ph type="body" sz="quarter" idx="10"/>
          </p:nvPr>
        </p:nvSpPr>
        <p:spPr>
          <a:xfrm>
            <a:off x="407368" y="3068960"/>
            <a:ext cx="11369549" cy="1492461"/>
          </a:xfrm>
        </p:spPr>
        <p:txBody>
          <a:bodyPr/>
          <a:lstStyle/>
          <a:p>
            <a:r>
              <a:rPr lang="en-US" sz="2400" b="1" dirty="0"/>
              <a:t>Introduction to the Consortium</a:t>
            </a:r>
            <a:endParaRPr lang="en-US" sz="2400" dirty="0"/>
          </a:p>
          <a:p>
            <a:endParaRPr lang="en-US" dirty="0"/>
          </a:p>
          <a:p>
            <a:endParaRPr lang="en-US" dirty="0"/>
          </a:p>
          <a:p>
            <a:r>
              <a:rPr lang="en-US" dirty="0"/>
              <a:t>Matthias Steinmetz (AIP)</a:t>
            </a:r>
            <a:br>
              <a:rPr lang="en-US" dirty="0"/>
            </a:br>
            <a:r>
              <a:rPr lang="en-US" dirty="0"/>
              <a:t>Annual meeting of the German Astronomical Society</a:t>
            </a:r>
          </a:p>
          <a:p>
            <a:r>
              <a:rPr lang="en-US" dirty="0"/>
              <a:t>Splinter Meeting E-science and Virtual Observatory</a:t>
            </a:r>
          </a:p>
          <a:p>
            <a:r>
              <a:rPr lang="en-US" dirty="0"/>
              <a:t>22 September 2021</a:t>
            </a:r>
          </a:p>
        </p:txBody>
      </p:sp>
      <p:sp>
        <p:nvSpPr>
          <p:cNvPr id="5" name="Textfeld 4"/>
          <p:cNvSpPr txBox="1"/>
          <p:nvPr/>
        </p:nvSpPr>
        <p:spPr>
          <a:xfrm>
            <a:off x="9790272" y="6218148"/>
            <a:ext cx="2387192" cy="523220"/>
          </a:xfrm>
          <a:prstGeom prst="rect">
            <a:avLst/>
          </a:prstGeom>
          <a:noFill/>
        </p:spPr>
        <p:txBody>
          <a:bodyPr wrap="none" rtlCol="0">
            <a:spAutoFit/>
          </a:bodyPr>
          <a:lstStyle/>
          <a:p>
            <a:pPr algn="ctr"/>
            <a:r>
              <a:rPr lang="de-DE" sz="1400" dirty="0"/>
              <a:t>*</a:t>
            </a:r>
            <a:r>
              <a:rPr lang="de-DE" sz="1400" dirty="0" err="1"/>
              <a:t>Particles</a:t>
            </a:r>
            <a:r>
              <a:rPr lang="de-DE" sz="1400" dirty="0"/>
              <a:t>, </a:t>
            </a:r>
            <a:r>
              <a:rPr lang="de-DE" sz="1400" dirty="0" err="1"/>
              <a:t>Universe</a:t>
            </a:r>
            <a:r>
              <a:rPr lang="de-DE" sz="1400" dirty="0"/>
              <a:t>, </a:t>
            </a:r>
            <a:r>
              <a:rPr lang="de-DE" sz="1400" dirty="0" err="1"/>
              <a:t>NuClei</a:t>
            </a:r>
            <a:br>
              <a:rPr lang="de-DE" sz="1400" dirty="0"/>
            </a:br>
            <a:r>
              <a:rPr lang="de-DE" sz="1400" dirty="0" err="1"/>
              <a:t>and</a:t>
            </a:r>
            <a:r>
              <a:rPr lang="de-DE" sz="1400" dirty="0"/>
              <a:t> </a:t>
            </a:r>
            <a:r>
              <a:rPr lang="de-DE" sz="1400" dirty="0" err="1"/>
              <a:t>Hadrons</a:t>
            </a:r>
            <a:r>
              <a:rPr lang="de-DE" sz="1400" dirty="0"/>
              <a:t> </a:t>
            </a:r>
            <a:r>
              <a:rPr lang="de-DE" sz="1400" dirty="0" err="1"/>
              <a:t>for</a:t>
            </a:r>
            <a:r>
              <a:rPr lang="de-DE" sz="1400" dirty="0"/>
              <a:t> </a:t>
            </a:r>
            <a:r>
              <a:rPr lang="de-DE" sz="1400" dirty="0" err="1"/>
              <a:t>the</a:t>
            </a:r>
            <a:r>
              <a:rPr lang="de-DE" sz="1400" dirty="0"/>
              <a:t> NFDI</a:t>
            </a:r>
          </a:p>
        </p:txBody>
      </p:sp>
    </p:spTree>
    <p:extLst>
      <p:ext uri="{BB962C8B-B14F-4D97-AF65-F5344CB8AC3E}">
        <p14:creationId xmlns:p14="http://schemas.microsoft.com/office/powerpoint/2010/main" val="2619957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a:t>Computing Model</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7" name="Textplatzhalter 6">
            <a:extLst>
              <a:ext uri="{FF2B5EF4-FFF2-40B4-BE49-F238E27FC236}">
                <a16:creationId xmlns:a16="http://schemas.microsoft.com/office/drawing/2014/main" id="{2F16698A-6BC0-4A4B-8A28-23DBD5A73DB2}"/>
              </a:ext>
            </a:extLst>
          </p:cNvPr>
          <p:cNvSpPr>
            <a:spLocks noGrp="1"/>
          </p:cNvSpPr>
          <p:nvPr>
            <p:ph type="body" sz="quarter" idx="13"/>
          </p:nvPr>
        </p:nvSpPr>
        <p:spPr/>
        <p:txBody>
          <a:bodyPr/>
          <a:lstStyle/>
          <a:p>
            <a:r>
              <a:rPr lang="de-DE" dirty="0"/>
              <a:t>A </a:t>
            </a:r>
            <a:r>
              <a:rPr lang="de-DE" dirty="0" err="1"/>
              <a:t>layered</a:t>
            </a:r>
            <a:r>
              <a:rPr lang="de-DE" dirty="0"/>
              <a:t> </a:t>
            </a:r>
            <a:r>
              <a:rPr lang="de-DE" dirty="0" err="1"/>
              <a:t>approach</a:t>
            </a:r>
            <a:r>
              <a:rPr lang="de-DE" dirty="0"/>
              <a:t> </a:t>
            </a:r>
            <a:r>
              <a:rPr lang="de-DE" dirty="0" err="1"/>
              <a:t>as</a:t>
            </a:r>
            <a:r>
              <a:rPr lang="de-DE" dirty="0"/>
              <a:t> </a:t>
            </a:r>
            <a:r>
              <a:rPr lang="de-DE" dirty="0" err="1"/>
              <a:t>basis</a:t>
            </a:r>
            <a:r>
              <a:rPr lang="de-DE" dirty="0"/>
              <a:t> </a:t>
            </a:r>
            <a:r>
              <a:rPr lang="de-DE" dirty="0" err="1"/>
              <a:t>for</a:t>
            </a:r>
            <a:r>
              <a:rPr lang="de-DE" dirty="0"/>
              <a:t> </a:t>
            </a:r>
            <a:r>
              <a:rPr lang="de-DE" dirty="0" err="1"/>
              <a:t>our</a:t>
            </a:r>
            <a:r>
              <a:rPr lang="de-DE" dirty="0"/>
              <a:t> </a:t>
            </a:r>
            <a:r>
              <a:rPr lang="de-DE" dirty="0" err="1"/>
              <a:t>work</a:t>
            </a:r>
            <a:endParaRPr lang="de-DE" dirty="0"/>
          </a:p>
        </p:txBody>
      </p:sp>
      <p:pic>
        <p:nvPicPr>
          <p:cNvPr id="5" name="Picture 4">
            <a:extLst>
              <a:ext uri="{FF2B5EF4-FFF2-40B4-BE49-F238E27FC236}">
                <a16:creationId xmlns:a16="http://schemas.microsoft.com/office/drawing/2014/main" id="{E186A925-2690-F04F-A87D-35CDD9B73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700808"/>
            <a:ext cx="10767966" cy="4320480"/>
          </a:xfrm>
          <a:prstGeom prst="rect">
            <a:avLst/>
          </a:prstGeom>
        </p:spPr>
      </p:pic>
    </p:spTree>
    <p:extLst>
      <p:ext uri="{BB962C8B-B14F-4D97-AF65-F5344CB8AC3E}">
        <p14:creationId xmlns:p14="http://schemas.microsoft.com/office/powerpoint/2010/main" val="3770851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en-US"/>
              <a:t>Task Areas</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7" name="Textplatzhalter 6">
            <a:extLst>
              <a:ext uri="{FF2B5EF4-FFF2-40B4-BE49-F238E27FC236}">
                <a16:creationId xmlns:a16="http://schemas.microsoft.com/office/drawing/2014/main" id="{2F16698A-6BC0-4A4B-8A28-23DBD5A73DB2}"/>
              </a:ext>
            </a:extLst>
          </p:cNvPr>
          <p:cNvSpPr>
            <a:spLocks noGrp="1"/>
          </p:cNvSpPr>
          <p:nvPr>
            <p:ph type="body" sz="quarter" idx="13"/>
          </p:nvPr>
        </p:nvSpPr>
        <p:spPr/>
        <p:txBody>
          <a:bodyPr/>
          <a:lstStyle/>
          <a:p>
            <a:r>
              <a:rPr lang="en-US"/>
              <a:t>... Without much details</a:t>
            </a:r>
          </a:p>
        </p:txBody>
      </p:sp>
      <p:sp>
        <p:nvSpPr>
          <p:cNvPr id="4" name="TextBox 3">
            <a:extLst>
              <a:ext uri="{FF2B5EF4-FFF2-40B4-BE49-F238E27FC236}">
                <a16:creationId xmlns:a16="http://schemas.microsoft.com/office/drawing/2014/main" id="{8B060931-CFF2-D540-8F58-63424E013568}"/>
              </a:ext>
            </a:extLst>
          </p:cNvPr>
          <p:cNvSpPr txBox="1"/>
          <p:nvPr/>
        </p:nvSpPr>
        <p:spPr>
          <a:xfrm>
            <a:off x="301602" y="1234103"/>
            <a:ext cx="11122989" cy="5078313"/>
          </a:xfrm>
          <a:prstGeom prst="rect">
            <a:avLst/>
          </a:prstGeom>
          <a:noFill/>
        </p:spPr>
        <p:txBody>
          <a:bodyPr wrap="square" rtlCol="0">
            <a:spAutoFit/>
          </a:bodyPr>
          <a:lstStyle/>
          <a:p>
            <a:r>
              <a:rPr lang="en-US" dirty="0"/>
              <a:t>An ambitious work </a:t>
            </a:r>
            <a:r>
              <a:rPr lang="en-US" dirty="0" err="1"/>
              <a:t>programme</a:t>
            </a:r>
            <a:r>
              <a:rPr lang="en-US" dirty="0"/>
              <a:t>, addressing various aspects of an advanced layered data management model: </a:t>
            </a:r>
          </a:p>
          <a:p>
            <a:r>
              <a:rPr lang="en-US" b="1" dirty="0"/>
              <a:t>TA 2 ‘’Data management’’ </a:t>
            </a:r>
            <a:r>
              <a:rPr lang="en-US" dirty="0"/>
              <a:t>provides solutions for </a:t>
            </a:r>
            <a:r>
              <a:rPr lang="en-US" dirty="0" err="1"/>
              <a:t>standardised</a:t>
            </a:r>
            <a:r>
              <a:rPr lang="en-US" dirty="0"/>
              <a:t> data access and inter-operable storage solutions; it addresses the integration of storage with federated compute resources, and it deals with dynamic and intelligent data handling for advanced workflows. </a:t>
            </a:r>
          </a:p>
          <a:p>
            <a:r>
              <a:rPr lang="en-US" b="1" dirty="0"/>
              <a:t>TA3 </a:t>
            </a:r>
            <a:r>
              <a:rPr lang="en-US" dirty="0"/>
              <a:t>deals with the </a:t>
            </a:r>
            <a:r>
              <a:rPr lang="en-US" b="1" dirty="0"/>
              <a:t>‘’Data transformations’’ </a:t>
            </a:r>
            <a:r>
              <a:rPr lang="en-US" dirty="0"/>
              <a:t>necessary for the maximum exploitation of scientific data, for the combination of different datasets, and for achieving higher levels of abstraction and thus new scientific insights. </a:t>
            </a:r>
          </a:p>
          <a:p>
            <a:r>
              <a:rPr lang="en-US" b="1" dirty="0"/>
              <a:t>TA 4 </a:t>
            </a:r>
            <a:r>
              <a:rPr lang="en-US" dirty="0"/>
              <a:t>will provide the </a:t>
            </a:r>
            <a:r>
              <a:rPr lang="en-US" b="1" dirty="0"/>
              <a:t>‘’Data science portal’’ </a:t>
            </a:r>
            <a:r>
              <a:rPr lang="en-US" dirty="0"/>
              <a:t>that provides access to a knowledge fabric connecting the elements of interlinked digital research products that are central elements of the PUNCH knowledge fabric. </a:t>
            </a:r>
            <a:r>
              <a:rPr lang="en-US" b="1" dirty="0"/>
              <a:t>TA 5</a:t>
            </a:r>
            <a:r>
              <a:rPr lang="en-US" dirty="0"/>
              <a:t>, finally, addresses the increasingly important issue of </a:t>
            </a:r>
            <a:r>
              <a:rPr lang="en-US" b="1" dirty="0"/>
              <a:t>‘’Data irreversibility’’ </a:t>
            </a:r>
            <a:r>
              <a:rPr lang="en-US" dirty="0"/>
              <a:t>and the problems of data loss, the necessary ‘’real-</a:t>
            </a:r>
            <a:r>
              <a:rPr lang="en-US" dirty="0" err="1"/>
              <a:t>time’’decisions</a:t>
            </a:r>
            <a:r>
              <a:rPr lang="en-US" dirty="0"/>
              <a:t> and dynamical archiving capabilities.</a:t>
            </a:r>
          </a:p>
          <a:p>
            <a:endParaRPr lang="en-US" dirty="0"/>
          </a:p>
          <a:p>
            <a:r>
              <a:rPr lang="en-US" dirty="0"/>
              <a:t>The TAs 2-5 are accompanied by the </a:t>
            </a:r>
            <a:r>
              <a:rPr lang="en-US" b="1" dirty="0"/>
              <a:t>TAs 6 and 7 </a:t>
            </a:r>
            <a:r>
              <a:rPr lang="en-US" dirty="0"/>
              <a:t>on </a:t>
            </a:r>
            <a:r>
              <a:rPr lang="en-US" b="1" dirty="0"/>
              <a:t>‘’Synergies &amp; Services’’ </a:t>
            </a:r>
            <a:r>
              <a:rPr lang="en-US" dirty="0"/>
              <a:t>and</a:t>
            </a:r>
            <a:r>
              <a:rPr lang="en-US" b="1" dirty="0"/>
              <a:t> ‘’Training, education, outreach, and citizen science’’ </a:t>
            </a:r>
            <a:r>
              <a:rPr lang="en-US" dirty="0"/>
              <a:t>that address topics of relevance for the </a:t>
            </a:r>
            <a:r>
              <a:rPr lang="en-US" dirty="0" err="1"/>
              <a:t>entireconsortium</a:t>
            </a:r>
            <a:r>
              <a:rPr lang="en-US" dirty="0"/>
              <a:t> and for its connections to other consortia, to the entire NFDI, and to the public at large.</a:t>
            </a:r>
          </a:p>
          <a:p>
            <a:endParaRPr lang="en-US" dirty="0"/>
          </a:p>
          <a:p>
            <a:r>
              <a:rPr lang="en-US" dirty="0"/>
              <a:t>Next slides: Details on all task areas (but not yet adapted to latest developments in the consortium)</a:t>
            </a:r>
          </a:p>
        </p:txBody>
      </p:sp>
    </p:spTree>
    <p:extLst>
      <p:ext uri="{BB962C8B-B14F-4D97-AF65-F5344CB8AC3E}">
        <p14:creationId xmlns:p14="http://schemas.microsoft.com/office/powerpoint/2010/main" val="18702769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0"/>
            <a:ext cx="12192000" cy="6858000"/>
          </a:xfrm>
          <a:prstGeom prst="rect">
            <a:avLst/>
          </a:prstGeom>
          <a:solidFill>
            <a:schemeClr val="accent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el 1"/>
          <p:cNvSpPr>
            <a:spLocks noGrp="1"/>
          </p:cNvSpPr>
          <p:nvPr>
            <p:ph type="ctrTitle"/>
          </p:nvPr>
        </p:nvSpPr>
        <p:spPr/>
        <p:txBody>
          <a:bodyPr/>
          <a:lstStyle/>
          <a:p>
            <a:r>
              <a:rPr lang="en-US" dirty="0"/>
              <a:t>TAs in Detail</a:t>
            </a:r>
          </a:p>
        </p:txBody>
      </p:sp>
    </p:spTree>
    <p:extLst>
      <p:ext uri="{BB962C8B-B14F-4D97-AF65-F5344CB8AC3E}">
        <p14:creationId xmlns:p14="http://schemas.microsoft.com/office/powerpoint/2010/main" val="2674110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C41BE2-18CE-3743-A55F-D0576E399163}"/>
              </a:ext>
            </a:extLst>
          </p:cNvPr>
          <p:cNvSpPr>
            <a:spLocks noGrp="1"/>
          </p:cNvSpPr>
          <p:nvPr>
            <p:ph type="title"/>
          </p:nvPr>
        </p:nvSpPr>
        <p:spPr/>
        <p:txBody>
          <a:bodyPr/>
          <a:lstStyle/>
          <a:p>
            <a:r>
              <a:rPr lang="en-US"/>
              <a:t>TA2: “Data Management”</a:t>
            </a:r>
            <a:br>
              <a:rPr lang="en-US"/>
            </a:br>
            <a:endParaRPr lang="en-US"/>
          </a:p>
        </p:txBody>
      </p:sp>
      <p:sp>
        <p:nvSpPr>
          <p:cNvPr id="4" name="Inhaltsplatzhalter 3">
            <a:extLst>
              <a:ext uri="{FF2B5EF4-FFF2-40B4-BE49-F238E27FC236}">
                <a16:creationId xmlns:a16="http://schemas.microsoft.com/office/drawing/2014/main" id="{8A412D0A-C277-F049-995B-81356B8BFC23}"/>
              </a:ext>
            </a:extLst>
          </p:cNvPr>
          <p:cNvSpPr>
            <a:spLocks noGrp="1"/>
          </p:cNvSpPr>
          <p:nvPr>
            <p:ph idx="1"/>
          </p:nvPr>
        </p:nvSpPr>
        <p:spPr>
          <a:xfrm>
            <a:off x="407987" y="1406427"/>
            <a:ext cx="6336085" cy="5010249"/>
          </a:xfrm>
        </p:spPr>
        <p:txBody>
          <a:bodyPr/>
          <a:lstStyle/>
          <a:p>
            <a:pPr marL="0" indent="0">
              <a:buNone/>
            </a:pPr>
            <a:r>
              <a:rPr lang="en-US" b="1" dirty="0"/>
              <a:t>Scientific data obtained with modern experiments and telescopes are heterogeneous, distributed and of enormous volume (</a:t>
            </a:r>
            <a:r>
              <a:rPr lang="en-US" b="1" dirty="0" err="1"/>
              <a:t>Pbyte</a:t>
            </a:r>
            <a:r>
              <a:rPr lang="en-US" b="1" dirty="0"/>
              <a:t> → </a:t>
            </a:r>
            <a:r>
              <a:rPr lang="en-US" b="1" dirty="0" err="1"/>
              <a:t>EByte</a:t>
            </a:r>
            <a:r>
              <a:rPr lang="en-US" b="1" dirty="0"/>
              <a:t>). </a:t>
            </a:r>
          </a:p>
          <a:p>
            <a:endParaRPr lang="en-US" dirty="0"/>
          </a:p>
          <a:p>
            <a:pPr marL="0" indent="0">
              <a:buNone/>
            </a:pPr>
            <a:r>
              <a:rPr lang="en-US" b="1" dirty="0"/>
              <a:t>To enable a broad community to use the data in an efficient and FAIR manner, we will develop standards and methods,</a:t>
            </a:r>
            <a:endParaRPr lang="en-US" dirty="0"/>
          </a:p>
          <a:p>
            <a:r>
              <a:rPr lang="en-US" dirty="0"/>
              <a:t>to integrate data sets and resources (storage and computing) in a Federated Science Cloud, </a:t>
            </a:r>
          </a:p>
          <a:p>
            <a:r>
              <a:rPr lang="en-US" dirty="0"/>
              <a:t>to make these data sets accessible to a wide range of users in a simple, uniform way </a:t>
            </a:r>
          </a:p>
          <a:p>
            <a:r>
              <a:rPr lang="en-US" dirty="0"/>
              <a:t>and to be able to connect the archived data with computing resources.</a:t>
            </a:r>
          </a:p>
        </p:txBody>
      </p:sp>
      <p:sp>
        <p:nvSpPr>
          <p:cNvPr id="3" name="Footer Placeholder 2">
            <a:extLst>
              <a:ext uri="{FF2B5EF4-FFF2-40B4-BE49-F238E27FC236}">
                <a16:creationId xmlns:a16="http://schemas.microsoft.com/office/drawing/2014/main" id="{0B60BF47-A2F2-3A43-9620-F53F98985CAE}"/>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5" name="Textplatzhalter 4">
            <a:extLst>
              <a:ext uri="{FF2B5EF4-FFF2-40B4-BE49-F238E27FC236}">
                <a16:creationId xmlns:a16="http://schemas.microsoft.com/office/drawing/2014/main" id="{E5954868-3AD6-244E-9945-BEEB4936FE34}"/>
              </a:ext>
            </a:extLst>
          </p:cNvPr>
          <p:cNvSpPr>
            <a:spLocks noGrp="1"/>
          </p:cNvSpPr>
          <p:nvPr>
            <p:ph type="body" sz="quarter" idx="13"/>
          </p:nvPr>
        </p:nvSpPr>
        <p:spPr/>
        <p:txBody>
          <a:bodyPr/>
          <a:lstStyle/>
          <a:p>
            <a:r>
              <a:rPr lang="en-US"/>
              <a:t>Enable the analysis and processing of large, distributed Data volumes! </a:t>
            </a:r>
          </a:p>
          <a:p>
            <a:endParaRPr lang="en-US"/>
          </a:p>
        </p:txBody>
      </p:sp>
      <p:grpSp>
        <p:nvGrpSpPr>
          <p:cNvPr id="10" name="Group 9">
            <a:extLst>
              <a:ext uri="{FF2B5EF4-FFF2-40B4-BE49-F238E27FC236}">
                <a16:creationId xmlns:a16="http://schemas.microsoft.com/office/drawing/2014/main" id="{AD79537D-78C8-384F-AC24-C19A394B0BFC}"/>
              </a:ext>
            </a:extLst>
          </p:cNvPr>
          <p:cNvGrpSpPr/>
          <p:nvPr/>
        </p:nvGrpSpPr>
        <p:grpSpPr>
          <a:xfrm>
            <a:off x="6744072" y="1475755"/>
            <a:ext cx="5256584" cy="4617541"/>
            <a:chOff x="7559488" y="2042220"/>
            <a:chExt cx="3963142" cy="3297068"/>
          </a:xfrm>
        </p:grpSpPr>
        <p:sp>
          <p:nvSpPr>
            <p:cNvPr id="11" name="Arrow">
              <a:extLst>
                <a:ext uri="{FF2B5EF4-FFF2-40B4-BE49-F238E27FC236}">
                  <a16:creationId xmlns:a16="http://schemas.microsoft.com/office/drawing/2014/main" id="{2B30772F-47A0-9B43-8EFF-3AB8162F0AB6}"/>
                </a:ext>
              </a:extLst>
            </p:cNvPr>
            <p:cNvSpPr/>
            <p:nvPr/>
          </p:nvSpPr>
          <p:spPr>
            <a:xfrm rot="16200000">
              <a:off x="8425685" y="2464040"/>
              <a:ext cx="2266017" cy="2286001"/>
            </a:xfrm>
            <a:prstGeom prst="rightArrow">
              <a:avLst>
                <a:gd name="adj1" fmla="val 46314"/>
                <a:gd name="adj2" fmla="val 22740"/>
              </a:avLst>
            </a:prstGeom>
            <a:gradFill>
              <a:gsLst>
                <a:gs pos="0">
                  <a:schemeClr val="accent1">
                    <a:hueOff val="298642"/>
                    <a:satOff val="40194"/>
                    <a:lumOff val="32122"/>
                  </a:schemeClr>
                </a:gs>
                <a:gs pos="100000">
                  <a:schemeClr val="accent1">
                    <a:hueOff val="334882"/>
                    <a:satOff val="44811"/>
                    <a:lumOff val="46423"/>
                  </a:schemeClr>
                </a:gs>
              </a:gsLst>
            </a:gradFill>
            <a:ln w="25400">
              <a:solidFill>
                <a:schemeClr val="accent1"/>
              </a:solidFill>
            </a:ln>
          </p:spPr>
          <p:txBody>
            <a:bodyPr lIns="45718" tIns="45718" rIns="45718" bIns="45718" anchor="ctr"/>
            <a:lstStyle/>
            <a:p>
              <a:endParaRPr lang="en-US"/>
            </a:p>
          </p:txBody>
        </p:sp>
        <p:sp>
          <p:nvSpPr>
            <p:cNvPr id="12" name="Experimente - Nutzer - Kollaborationen">
              <a:extLst>
                <a:ext uri="{FF2B5EF4-FFF2-40B4-BE49-F238E27FC236}">
                  <a16:creationId xmlns:a16="http://schemas.microsoft.com/office/drawing/2014/main" id="{A1116599-B47E-E84C-BC30-C203523E3892}"/>
                </a:ext>
              </a:extLst>
            </p:cNvPr>
            <p:cNvSpPr/>
            <p:nvPr/>
          </p:nvSpPr>
          <p:spPr>
            <a:xfrm>
              <a:off x="7848989" y="2042220"/>
              <a:ext cx="3571810" cy="625773"/>
            </a:xfrm>
            <a:prstGeom prst="rect">
              <a:avLst/>
            </a:prstGeom>
            <a:solidFill>
              <a:srgbClr val="DDDDDD">
                <a:alpha val="88634"/>
              </a:srgbClr>
            </a:solidFill>
            <a:ln w="12700">
              <a:solidFill>
                <a:schemeClr val="accent3">
                  <a:alpha val="88634"/>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400">
                  <a:solidFill>
                    <a:srgbClr val="535353"/>
                  </a:solidFill>
                </a:defRPr>
              </a:lvl1pPr>
            </a:lstStyle>
            <a:p>
              <a:r>
                <a:rPr lang="en-US" sz="1800" b="1"/>
                <a:t>Experiments - User - collaborations </a:t>
              </a:r>
            </a:p>
          </p:txBody>
        </p:sp>
        <p:sp>
          <p:nvSpPr>
            <p:cNvPr id="13" name="Tools zur Datenanalyse">
              <a:extLst>
                <a:ext uri="{FF2B5EF4-FFF2-40B4-BE49-F238E27FC236}">
                  <a16:creationId xmlns:a16="http://schemas.microsoft.com/office/drawing/2014/main" id="{0EDFB0A5-6EB2-0244-A97A-ECB4BB67A72C}"/>
                </a:ext>
              </a:extLst>
            </p:cNvPr>
            <p:cNvSpPr/>
            <p:nvPr/>
          </p:nvSpPr>
          <p:spPr>
            <a:xfrm>
              <a:off x="7848989" y="2916424"/>
              <a:ext cx="3571810" cy="625773"/>
            </a:xfrm>
            <a:prstGeom prst="rect">
              <a:avLst/>
            </a:prstGeom>
            <a:solidFill>
              <a:schemeClr val="accent3">
                <a:lumOff val="25098"/>
                <a:alpha val="89493"/>
              </a:schemeClr>
            </a:solidFill>
            <a:ln w="12700">
              <a:solidFill>
                <a:schemeClr val="accent3">
                  <a:alpha val="89493"/>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lvl1pPr algn="ctr">
                <a:defRPr sz="1400"/>
              </a:lvl1pPr>
            </a:lstStyle>
            <a:p>
              <a:r>
                <a:rPr lang="en-US" sz="1800" b="1"/>
                <a:t>Tools for Data analysis </a:t>
              </a:r>
            </a:p>
          </p:txBody>
        </p:sp>
        <p:sp>
          <p:nvSpPr>
            <p:cNvPr id="14" name="Batchsysteme, VMs, Container…">
              <a:extLst>
                <a:ext uri="{FF2B5EF4-FFF2-40B4-BE49-F238E27FC236}">
                  <a16:creationId xmlns:a16="http://schemas.microsoft.com/office/drawing/2014/main" id="{773260E8-9A95-EC49-9A76-DC0183B70401}"/>
                </a:ext>
              </a:extLst>
            </p:cNvPr>
            <p:cNvSpPr/>
            <p:nvPr/>
          </p:nvSpPr>
          <p:spPr>
            <a:xfrm>
              <a:off x="7848989" y="3790628"/>
              <a:ext cx="3571810" cy="625773"/>
            </a:xfrm>
            <a:prstGeom prst="rect">
              <a:avLst/>
            </a:prstGeom>
            <a:solidFill>
              <a:schemeClr val="accent3">
                <a:lumOff val="12549"/>
                <a:alpha val="89876"/>
              </a:schemeClr>
            </a:solidFill>
            <a:ln w="12700">
              <a:solidFill>
                <a:schemeClr val="accent3">
                  <a:alpha val="89876"/>
                </a:schemeClr>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a:defRPr sz="1400"/>
              </a:pPr>
              <a:r>
                <a:rPr lang="en-US" b="1"/>
                <a:t>Batch systems, VMs, Container</a:t>
              </a:r>
            </a:p>
            <a:p>
              <a:pPr algn="ctr">
                <a:defRPr sz="1400"/>
              </a:pPr>
              <a:r>
                <a:rPr lang="en-US" b="1"/>
                <a:t>Storage- and Compute-Middelware</a:t>
              </a:r>
            </a:p>
          </p:txBody>
        </p:sp>
        <p:sp>
          <p:nvSpPr>
            <p:cNvPr id="15" name="Hardware…">
              <a:extLst>
                <a:ext uri="{FF2B5EF4-FFF2-40B4-BE49-F238E27FC236}">
                  <a16:creationId xmlns:a16="http://schemas.microsoft.com/office/drawing/2014/main" id="{86FA1F82-0150-4A41-ADA9-0BAB547CF4DE}"/>
                </a:ext>
              </a:extLst>
            </p:cNvPr>
            <p:cNvSpPr/>
            <p:nvPr/>
          </p:nvSpPr>
          <p:spPr>
            <a:xfrm>
              <a:off x="7848989" y="4713515"/>
              <a:ext cx="3571810" cy="625773"/>
            </a:xfrm>
            <a:prstGeom prst="rect">
              <a:avLst/>
            </a:prstGeom>
            <a:solidFill>
              <a:schemeClr val="accent3">
                <a:lumOff val="-9960"/>
              </a:schemeClr>
            </a:solidFill>
            <a:ln w="12700">
              <a:solidFill>
                <a:schemeClr val="accent3"/>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lstStyle/>
            <a:p>
              <a:pPr algn="ctr">
                <a:defRPr sz="1400">
                  <a:solidFill>
                    <a:srgbClr val="FFFFFF"/>
                  </a:solidFill>
                </a:defRPr>
              </a:pPr>
              <a:r>
                <a:rPr lang="en-US" b="1"/>
                <a:t>Hardware</a:t>
              </a:r>
            </a:p>
            <a:p>
              <a:pPr algn="ctr">
                <a:defRPr sz="1400">
                  <a:solidFill>
                    <a:srgbClr val="FFFFFF"/>
                  </a:solidFill>
                </a:defRPr>
              </a:pPr>
              <a:r>
                <a:rPr lang="en-US" b="1"/>
                <a:t>Data Storage and Computing Resources</a:t>
              </a:r>
            </a:p>
          </p:txBody>
        </p:sp>
        <p:pic>
          <p:nvPicPr>
            <p:cNvPr id="16" name="hatched.pdf" descr="hatched.pdf">
              <a:extLst>
                <a:ext uri="{FF2B5EF4-FFF2-40B4-BE49-F238E27FC236}">
                  <a16:creationId xmlns:a16="http://schemas.microsoft.com/office/drawing/2014/main" id="{16195713-3E95-994F-9182-29A06C4B450C}"/>
                </a:ext>
              </a:extLst>
            </p:cNvPr>
            <p:cNvPicPr>
              <a:picLocks noChangeAspect="1"/>
            </p:cNvPicPr>
            <p:nvPr/>
          </p:nvPicPr>
          <p:blipFill>
            <a:blip r:embed="rId2">
              <a:alphaModFix amt="74822"/>
            </a:blip>
            <a:srcRect l="14792" t="47417" r="56052" b="45984"/>
            <a:stretch>
              <a:fillRect/>
            </a:stretch>
          </p:blipFill>
          <p:spPr>
            <a:xfrm>
              <a:off x="7747157" y="4326378"/>
              <a:ext cx="3775473" cy="480617"/>
            </a:xfrm>
            <a:custGeom>
              <a:avLst/>
              <a:gdLst/>
              <a:ahLst/>
              <a:cxnLst>
                <a:cxn ang="0">
                  <a:pos x="wd2" y="hd2"/>
                </a:cxn>
                <a:cxn ang="5400000">
                  <a:pos x="wd2" y="hd2"/>
                </a:cxn>
                <a:cxn ang="10800000">
                  <a:pos x="wd2" y="hd2"/>
                </a:cxn>
                <a:cxn ang="16200000">
                  <a:pos x="wd2" y="hd2"/>
                </a:cxn>
              </a:cxnLst>
              <a:rect l="0" t="0" r="r" b="b"/>
              <a:pathLst>
                <a:path w="21600" h="21600" extrusionOk="0">
                  <a:moveTo>
                    <a:pt x="157" y="0"/>
                  </a:moveTo>
                  <a:cubicBezTo>
                    <a:pt x="102" y="417"/>
                    <a:pt x="61" y="729"/>
                    <a:pt x="0" y="1195"/>
                  </a:cubicBezTo>
                  <a:lnTo>
                    <a:pt x="0" y="2140"/>
                  </a:lnTo>
                  <a:cubicBezTo>
                    <a:pt x="109" y="1278"/>
                    <a:pt x="178" y="717"/>
                    <a:pt x="268" y="0"/>
                  </a:cubicBezTo>
                  <a:lnTo>
                    <a:pt x="157" y="0"/>
                  </a:lnTo>
                  <a:close/>
                  <a:moveTo>
                    <a:pt x="620" y="0"/>
                  </a:moveTo>
                  <a:cubicBezTo>
                    <a:pt x="404" y="1653"/>
                    <a:pt x="290" y="2496"/>
                    <a:pt x="0" y="4745"/>
                  </a:cubicBezTo>
                  <a:lnTo>
                    <a:pt x="0" y="5833"/>
                  </a:lnTo>
                  <a:cubicBezTo>
                    <a:pt x="353" y="3060"/>
                    <a:pt x="486" y="1956"/>
                    <a:pt x="731" y="0"/>
                  </a:cubicBezTo>
                  <a:lnTo>
                    <a:pt x="620" y="0"/>
                  </a:lnTo>
                  <a:close/>
                  <a:moveTo>
                    <a:pt x="1083" y="0"/>
                  </a:moveTo>
                  <a:cubicBezTo>
                    <a:pt x="706" y="2890"/>
                    <a:pt x="532" y="4132"/>
                    <a:pt x="0" y="8294"/>
                  </a:cubicBezTo>
                  <a:lnTo>
                    <a:pt x="0" y="9489"/>
                  </a:lnTo>
                  <a:cubicBezTo>
                    <a:pt x="597" y="4830"/>
                    <a:pt x="795" y="3189"/>
                    <a:pt x="1194" y="0"/>
                  </a:cubicBezTo>
                  <a:lnTo>
                    <a:pt x="1083" y="0"/>
                  </a:lnTo>
                  <a:close/>
                  <a:moveTo>
                    <a:pt x="1546" y="0"/>
                  </a:moveTo>
                  <a:cubicBezTo>
                    <a:pt x="1004" y="4150"/>
                    <a:pt x="715" y="6357"/>
                    <a:pt x="0" y="11986"/>
                  </a:cubicBezTo>
                  <a:lnTo>
                    <a:pt x="0" y="13038"/>
                  </a:lnTo>
                  <a:cubicBezTo>
                    <a:pt x="761" y="7143"/>
                    <a:pt x="1107" y="4404"/>
                    <a:pt x="1658" y="0"/>
                  </a:cubicBezTo>
                  <a:lnTo>
                    <a:pt x="1546" y="0"/>
                  </a:lnTo>
                  <a:close/>
                  <a:moveTo>
                    <a:pt x="2009" y="0"/>
                  </a:moveTo>
                  <a:cubicBezTo>
                    <a:pt x="1303" y="5411"/>
                    <a:pt x="751" y="9704"/>
                    <a:pt x="0" y="15678"/>
                  </a:cubicBezTo>
                  <a:lnTo>
                    <a:pt x="0" y="16588"/>
                  </a:lnTo>
                  <a:cubicBezTo>
                    <a:pt x="771" y="10676"/>
                    <a:pt x="1418" y="5619"/>
                    <a:pt x="2121" y="0"/>
                  </a:cubicBezTo>
                  <a:lnTo>
                    <a:pt x="2009" y="0"/>
                  </a:lnTo>
                  <a:close/>
                  <a:moveTo>
                    <a:pt x="2473" y="0"/>
                  </a:moveTo>
                  <a:cubicBezTo>
                    <a:pt x="1601" y="6675"/>
                    <a:pt x="559" y="14831"/>
                    <a:pt x="0" y="19388"/>
                  </a:cubicBezTo>
                  <a:lnTo>
                    <a:pt x="0" y="20137"/>
                  </a:lnTo>
                  <a:cubicBezTo>
                    <a:pt x="552" y="16028"/>
                    <a:pt x="1729" y="6833"/>
                    <a:pt x="2584" y="0"/>
                  </a:cubicBezTo>
                  <a:lnTo>
                    <a:pt x="2473" y="0"/>
                  </a:lnTo>
                  <a:close/>
                  <a:moveTo>
                    <a:pt x="2936" y="0"/>
                  </a:moveTo>
                  <a:cubicBezTo>
                    <a:pt x="1965" y="7433"/>
                    <a:pt x="484" y="19004"/>
                    <a:pt x="184" y="21600"/>
                  </a:cubicBezTo>
                  <a:lnTo>
                    <a:pt x="272" y="21600"/>
                  </a:lnTo>
                  <a:cubicBezTo>
                    <a:pt x="649" y="18902"/>
                    <a:pt x="2130" y="7334"/>
                    <a:pt x="3047" y="0"/>
                  </a:cubicBezTo>
                  <a:lnTo>
                    <a:pt x="2936" y="0"/>
                  </a:lnTo>
                  <a:close/>
                  <a:moveTo>
                    <a:pt x="3399" y="0"/>
                  </a:moveTo>
                  <a:cubicBezTo>
                    <a:pt x="2428" y="7433"/>
                    <a:pt x="947" y="19004"/>
                    <a:pt x="647" y="21600"/>
                  </a:cubicBezTo>
                  <a:lnTo>
                    <a:pt x="736" y="21600"/>
                  </a:lnTo>
                  <a:cubicBezTo>
                    <a:pt x="1112" y="18902"/>
                    <a:pt x="2593" y="7334"/>
                    <a:pt x="3510" y="0"/>
                  </a:cubicBezTo>
                  <a:lnTo>
                    <a:pt x="3399" y="0"/>
                  </a:lnTo>
                  <a:close/>
                  <a:moveTo>
                    <a:pt x="3851" y="0"/>
                  </a:moveTo>
                  <a:cubicBezTo>
                    <a:pt x="3551" y="2302"/>
                    <a:pt x="3256" y="4547"/>
                    <a:pt x="2793" y="8187"/>
                  </a:cubicBezTo>
                  <a:cubicBezTo>
                    <a:pt x="1867" y="15455"/>
                    <a:pt x="1280" y="20166"/>
                    <a:pt x="1110" y="21600"/>
                  </a:cubicBezTo>
                  <a:lnTo>
                    <a:pt x="1210" y="21600"/>
                  </a:lnTo>
                  <a:cubicBezTo>
                    <a:pt x="1686" y="18150"/>
                    <a:pt x="3043" y="7501"/>
                    <a:pt x="3969" y="0"/>
                  </a:cubicBezTo>
                  <a:lnTo>
                    <a:pt x="3851" y="0"/>
                  </a:lnTo>
                  <a:close/>
                  <a:moveTo>
                    <a:pt x="4285" y="0"/>
                  </a:moveTo>
                  <a:cubicBezTo>
                    <a:pt x="3312" y="7449"/>
                    <a:pt x="1825" y="19131"/>
                    <a:pt x="1551" y="21600"/>
                  </a:cubicBezTo>
                  <a:lnTo>
                    <a:pt x="1639" y="21600"/>
                  </a:lnTo>
                  <a:cubicBezTo>
                    <a:pt x="2007" y="18900"/>
                    <a:pt x="3482" y="7322"/>
                    <a:pt x="4398" y="0"/>
                  </a:cubicBezTo>
                  <a:lnTo>
                    <a:pt x="4285" y="0"/>
                  </a:lnTo>
                  <a:close/>
                  <a:moveTo>
                    <a:pt x="4750" y="0"/>
                  </a:moveTo>
                  <a:cubicBezTo>
                    <a:pt x="3777" y="7445"/>
                    <a:pt x="2303" y="19045"/>
                    <a:pt x="2021" y="21600"/>
                  </a:cubicBezTo>
                  <a:lnTo>
                    <a:pt x="2105" y="21600"/>
                  </a:lnTo>
                  <a:cubicBezTo>
                    <a:pt x="2466" y="18921"/>
                    <a:pt x="3930" y="7344"/>
                    <a:pt x="4850" y="0"/>
                  </a:cubicBezTo>
                  <a:lnTo>
                    <a:pt x="4750" y="0"/>
                  </a:lnTo>
                  <a:close/>
                  <a:moveTo>
                    <a:pt x="5213" y="0"/>
                  </a:moveTo>
                  <a:cubicBezTo>
                    <a:pt x="4243" y="7430"/>
                    <a:pt x="2763" y="18996"/>
                    <a:pt x="2461" y="21600"/>
                  </a:cubicBezTo>
                  <a:lnTo>
                    <a:pt x="2550" y="21600"/>
                  </a:lnTo>
                  <a:cubicBezTo>
                    <a:pt x="2927" y="18902"/>
                    <a:pt x="4404" y="7336"/>
                    <a:pt x="5322" y="0"/>
                  </a:cubicBezTo>
                  <a:lnTo>
                    <a:pt x="5213" y="0"/>
                  </a:lnTo>
                  <a:close/>
                  <a:moveTo>
                    <a:pt x="5676" y="0"/>
                  </a:moveTo>
                  <a:cubicBezTo>
                    <a:pt x="4706" y="7430"/>
                    <a:pt x="3226" y="18996"/>
                    <a:pt x="2925" y="21600"/>
                  </a:cubicBezTo>
                  <a:lnTo>
                    <a:pt x="3011" y="21600"/>
                  </a:lnTo>
                  <a:cubicBezTo>
                    <a:pt x="3387" y="18903"/>
                    <a:pt x="4868" y="7336"/>
                    <a:pt x="5785" y="0"/>
                  </a:cubicBezTo>
                  <a:lnTo>
                    <a:pt x="5676" y="0"/>
                  </a:lnTo>
                  <a:close/>
                  <a:moveTo>
                    <a:pt x="6137" y="0"/>
                  </a:moveTo>
                  <a:cubicBezTo>
                    <a:pt x="5166" y="7433"/>
                    <a:pt x="3686" y="19004"/>
                    <a:pt x="3385" y="21600"/>
                  </a:cubicBezTo>
                  <a:lnTo>
                    <a:pt x="3474" y="21600"/>
                  </a:lnTo>
                  <a:cubicBezTo>
                    <a:pt x="3851" y="18903"/>
                    <a:pt x="5331" y="7336"/>
                    <a:pt x="6249" y="0"/>
                  </a:cubicBezTo>
                  <a:lnTo>
                    <a:pt x="6137" y="0"/>
                  </a:lnTo>
                  <a:close/>
                  <a:moveTo>
                    <a:pt x="6601" y="0"/>
                  </a:moveTo>
                  <a:cubicBezTo>
                    <a:pt x="5630" y="7433"/>
                    <a:pt x="4149" y="19004"/>
                    <a:pt x="3849" y="21600"/>
                  </a:cubicBezTo>
                  <a:lnTo>
                    <a:pt x="3937" y="21600"/>
                  </a:lnTo>
                  <a:cubicBezTo>
                    <a:pt x="4314" y="18903"/>
                    <a:pt x="5794" y="7336"/>
                    <a:pt x="6712" y="0"/>
                  </a:cubicBezTo>
                  <a:lnTo>
                    <a:pt x="6601" y="0"/>
                  </a:lnTo>
                  <a:close/>
                  <a:moveTo>
                    <a:pt x="7064" y="0"/>
                  </a:moveTo>
                  <a:cubicBezTo>
                    <a:pt x="6093" y="7433"/>
                    <a:pt x="4612" y="19004"/>
                    <a:pt x="4312" y="21600"/>
                  </a:cubicBezTo>
                  <a:lnTo>
                    <a:pt x="4400" y="21600"/>
                  </a:lnTo>
                  <a:cubicBezTo>
                    <a:pt x="4777" y="18902"/>
                    <a:pt x="6258" y="7334"/>
                    <a:pt x="7175" y="0"/>
                  </a:cubicBezTo>
                  <a:lnTo>
                    <a:pt x="7064" y="0"/>
                  </a:lnTo>
                  <a:close/>
                  <a:moveTo>
                    <a:pt x="7527" y="0"/>
                  </a:moveTo>
                  <a:cubicBezTo>
                    <a:pt x="6556" y="7433"/>
                    <a:pt x="5075" y="19004"/>
                    <a:pt x="4775" y="21600"/>
                  </a:cubicBezTo>
                  <a:lnTo>
                    <a:pt x="4864" y="21600"/>
                  </a:lnTo>
                  <a:cubicBezTo>
                    <a:pt x="5240" y="18902"/>
                    <a:pt x="6721" y="7334"/>
                    <a:pt x="7638" y="0"/>
                  </a:cubicBezTo>
                  <a:lnTo>
                    <a:pt x="7527" y="0"/>
                  </a:lnTo>
                  <a:close/>
                  <a:moveTo>
                    <a:pt x="7990" y="0"/>
                  </a:moveTo>
                  <a:cubicBezTo>
                    <a:pt x="7019" y="7433"/>
                    <a:pt x="5538" y="19004"/>
                    <a:pt x="5238" y="21600"/>
                  </a:cubicBezTo>
                  <a:lnTo>
                    <a:pt x="5327" y="21600"/>
                  </a:lnTo>
                  <a:cubicBezTo>
                    <a:pt x="5703" y="18902"/>
                    <a:pt x="7184" y="7334"/>
                    <a:pt x="8101" y="0"/>
                  </a:cubicBezTo>
                  <a:lnTo>
                    <a:pt x="7990" y="0"/>
                  </a:lnTo>
                  <a:close/>
                  <a:moveTo>
                    <a:pt x="8453" y="0"/>
                  </a:moveTo>
                  <a:cubicBezTo>
                    <a:pt x="7482" y="7433"/>
                    <a:pt x="6002" y="19004"/>
                    <a:pt x="5701" y="21600"/>
                  </a:cubicBezTo>
                  <a:lnTo>
                    <a:pt x="5790" y="21600"/>
                  </a:lnTo>
                  <a:cubicBezTo>
                    <a:pt x="6167" y="18902"/>
                    <a:pt x="7647" y="7334"/>
                    <a:pt x="8565" y="0"/>
                  </a:cubicBezTo>
                  <a:lnTo>
                    <a:pt x="8453" y="0"/>
                  </a:lnTo>
                  <a:close/>
                  <a:moveTo>
                    <a:pt x="8917" y="0"/>
                  </a:moveTo>
                  <a:cubicBezTo>
                    <a:pt x="7946" y="7433"/>
                    <a:pt x="6465" y="19004"/>
                    <a:pt x="6165" y="21600"/>
                  </a:cubicBezTo>
                  <a:lnTo>
                    <a:pt x="6253" y="21600"/>
                  </a:lnTo>
                  <a:cubicBezTo>
                    <a:pt x="6630" y="18902"/>
                    <a:pt x="8110" y="7334"/>
                    <a:pt x="9028" y="0"/>
                  </a:cubicBezTo>
                  <a:lnTo>
                    <a:pt x="8917" y="0"/>
                  </a:lnTo>
                  <a:close/>
                  <a:moveTo>
                    <a:pt x="9368" y="0"/>
                  </a:moveTo>
                  <a:cubicBezTo>
                    <a:pt x="9068" y="2302"/>
                    <a:pt x="8774" y="4547"/>
                    <a:pt x="8310" y="8187"/>
                  </a:cubicBezTo>
                  <a:cubicBezTo>
                    <a:pt x="7385" y="15455"/>
                    <a:pt x="6797" y="20166"/>
                    <a:pt x="6628" y="21600"/>
                  </a:cubicBezTo>
                  <a:lnTo>
                    <a:pt x="6728" y="21600"/>
                  </a:lnTo>
                  <a:cubicBezTo>
                    <a:pt x="7204" y="18150"/>
                    <a:pt x="8560" y="7501"/>
                    <a:pt x="9486" y="0"/>
                  </a:cubicBezTo>
                  <a:lnTo>
                    <a:pt x="9368" y="0"/>
                  </a:lnTo>
                  <a:close/>
                  <a:moveTo>
                    <a:pt x="9802" y="0"/>
                  </a:moveTo>
                  <a:cubicBezTo>
                    <a:pt x="8190" y="12488"/>
                    <a:pt x="7291" y="19610"/>
                    <a:pt x="7066" y="21600"/>
                  </a:cubicBezTo>
                  <a:lnTo>
                    <a:pt x="7157" y="21600"/>
                  </a:lnTo>
                  <a:cubicBezTo>
                    <a:pt x="7532" y="18910"/>
                    <a:pt x="8986" y="7395"/>
                    <a:pt x="9897" y="0"/>
                  </a:cubicBezTo>
                  <a:lnTo>
                    <a:pt x="9802" y="0"/>
                  </a:lnTo>
                  <a:close/>
                  <a:moveTo>
                    <a:pt x="10268" y="0"/>
                  </a:moveTo>
                  <a:cubicBezTo>
                    <a:pt x="9295" y="7445"/>
                    <a:pt x="7821" y="19045"/>
                    <a:pt x="7538" y="21600"/>
                  </a:cubicBezTo>
                  <a:lnTo>
                    <a:pt x="7622" y="21600"/>
                  </a:lnTo>
                  <a:cubicBezTo>
                    <a:pt x="7984" y="18921"/>
                    <a:pt x="9448" y="7344"/>
                    <a:pt x="10367" y="0"/>
                  </a:cubicBezTo>
                  <a:lnTo>
                    <a:pt x="10268" y="0"/>
                  </a:lnTo>
                  <a:close/>
                  <a:moveTo>
                    <a:pt x="10731" y="0"/>
                  </a:moveTo>
                  <a:cubicBezTo>
                    <a:pt x="9760" y="7433"/>
                    <a:pt x="8279" y="19004"/>
                    <a:pt x="7979" y="21600"/>
                  </a:cubicBezTo>
                  <a:lnTo>
                    <a:pt x="8067" y="21600"/>
                  </a:lnTo>
                  <a:cubicBezTo>
                    <a:pt x="8444" y="18902"/>
                    <a:pt x="9925" y="7334"/>
                    <a:pt x="10842" y="0"/>
                  </a:cubicBezTo>
                  <a:lnTo>
                    <a:pt x="10731" y="0"/>
                  </a:lnTo>
                  <a:close/>
                  <a:moveTo>
                    <a:pt x="11194" y="0"/>
                  </a:moveTo>
                  <a:cubicBezTo>
                    <a:pt x="10223" y="7430"/>
                    <a:pt x="8743" y="18996"/>
                    <a:pt x="8442" y="21600"/>
                  </a:cubicBezTo>
                  <a:lnTo>
                    <a:pt x="8531" y="21600"/>
                  </a:lnTo>
                  <a:cubicBezTo>
                    <a:pt x="8907" y="18902"/>
                    <a:pt x="10388" y="7334"/>
                    <a:pt x="11305" y="0"/>
                  </a:cubicBezTo>
                  <a:lnTo>
                    <a:pt x="11194" y="0"/>
                  </a:lnTo>
                  <a:close/>
                  <a:moveTo>
                    <a:pt x="11657" y="0"/>
                  </a:moveTo>
                  <a:cubicBezTo>
                    <a:pt x="10687" y="7430"/>
                    <a:pt x="9206" y="18996"/>
                    <a:pt x="8905" y="21600"/>
                  </a:cubicBezTo>
                  <a:lnTo>
                    <a:pt x="8994" y="21600"/>
                  </a:lnTo>
                  <a:cubicBezTo>
                    <a:pt x="9370" y="18902"/>
                    <a:pt x="10851" y="7334"/>
                    <a:pt x="11768" y="0"/>
                  </a:cubicBezTo>
                  <a:lnTo>
                    <a:pt x="11657" y="0"/>
                  </a:lnTo>
                  <a:close/>
                  <a:moveTo>
                    <a:pt x="12120" y="0"/>
                  </a:moveTo>
                  <a:cubicBezTo>
                    <a:pt x="11150" y="7430"/>
                    <a:pt x="9670" y="18996"/>
                    <a:pt x="9368" y="21600"/>
                  </a:cubicBezTo>
                  <a:lnTo>
                    <a:pt x="9455" y="21600"/>
                  </a:lnTo>
                  <a:cubicBezTo>
                    <a:pt x="9831" y="18903"/>
                    <a:pt x="11312" y="7336"/>
                    <a:pt x="12229" y="0"/>
                  </a:cubicBezTo>
                  <a:lnTo>
                    <a:pt x="12120" y="0"/>
                  </a:lnTo>
                  <a:close/>
                  <a:moveTo>
                    <a:pt x="12581" y="0"/>
                  </a:moveTo>
                  <a:cubicBezTo>
                    <a:pt x="11610" y="7432"/>
                    <a:pt x="10133" y="18996"/>
                    <a:pt x="9832" y="21600"/>
                  </a:cubicBezTo>
                  <a:lnTo>
                    <a:pt x="9918" y="21600"/>
                  </a:lnTo>
                  <a:cubicBezTo>
                    <a:pt x="10294" y="18903"/>
                    <a:pt x="11775" y="7336"/>
                    <a:pt x="12693" y="0"/>
                  </a:cubicBezTo>
                  <a:lnTo>
                    <a:pt x="12581" y="0"/>
                  </a:lnTo>
                  <a:close/>
                  <a:moveTo>
                    <a:pt x="13044" y="0"/>
                  </a:moveTo>
                  <a:cubicBezTo>
                    <a:pt x="12074" y="7433"/>
                    <a:pt x="10593" y="19004"/>
                    <a:pt x="10293" y="21600"/>
                  </a:cubicBezTo>
                  <a:lnTo>
                    <a:pt x="10381" y="21600"/>
                  </a:lnTo>
                  <a:cubicBezTo>
                    <a:pt x="10758" y="18903"/>
                    <a:pt x="12238" y="7336"/>
                    <a:pt x="13156" y="0"/>
                  </a:cubicBezTo>
                  <a:lnTo>
                    <a:pt x="13044" y="0"/>
                  </a:lnTo>
                  <a:close/>
                  <a:moveTo>
                    <a:pt x="13508" y="0"/>
                  </a:moveTo>
                  <a:cubicBezTo>
                    <a:pt x="12537" y="7433"/>
                    <a:pt x="11056" y="19004"/>
                    <a:pt x="10756" y="21600"/>
                  </a:cubicBezTo>
                  <a:lnTo>
                    <a:pt x="10844" y="21600"/>
                  </a:lnTo>
                  <a:cubicBezTo>
                    <a:pt x="11221" y="18903"/>
                    <a:pt x="12701" y="7336"/>
                    <a:pt x="13619" y="0"/>
                  </a:cubicBezTo>
                  <a:lnTo>
                    <a:pt x="13508" y="0"/>
                  </a:lnTo>
                  <a:close/>
                  <a:moveTo>
                    <a:pt x="13971" y="0"/>
                  </a:moveTo>
                  <a:cubicBezTo>
                    <a:pt x="13000" y="7433"/>
                    <a:pt x="11519" y="19004"/>
                    <a:pt x="11219" y="21600"/>
                  </a:cubicBezTo>
                  <a:lnTo>
                    <a:pt x="11307" y="21600"/>
                  </a:lnTo>
                  <a:cubicBezTo>
                    <a:pt x="11684" y="18902"/>
                    <a:pt x="13165" y="7334"/>
                    <a:pt x="14082" y="0"/>
                  </a:cubicBezTo>
                  <a:lnTo>
                    <a:pt x="13971" y="0"/>
                  </a:lnTo>
                  <a:close/>
                  <a:moveTo>
                    <a:pt x="14434" y="0"/>
                  </a:moveTo>
                  <a:cubicBezTo>
                    <a:pt x="13463" y="7433"/>
                    <a:pt x="11982" y="19004"/>
                    <a:pt x="11682" y="21600"/>
                  </a:cubicBezTo>
                  <a:lnTo>
                    <a:pt x="11771" y="21600"/>
                  </a:lnTo>
                  <a:cubicBezTo>
                    <a:pt x="12147" y="18902"/>
                    <a:pt x="13628" y="7334"/>
                    <a:pt x="14545" y="0"/>
                  </a:cubicBezTo>
                  <a:lnTo>
                    <a:pt x="14434" y="0"/>
                  </a:lnTo>
                  <a:close/>
                  <a:moveTo>
                    <a:pt x="14886" y="0"/>
                  </a:moveTo>
                  <a:cubicBezTo>
                    <a:pt x="14586" y="2302"/>
                    <a:pt x="14291" y="4547"/>
                    <a:pt x="13828" y="8187"/>
                  </a:cubicBezTo>
                  <a:cubicBezTo>
                    <a:pt x="12902" y="15455"/>
                    <a:pt x="12315" y="20166"/>
                    <a:pt x="12145" y="21600"/>
                  </a:cubicBezTo>
                  <a:lnTo>
                    <a:pt x="12245" y="21600"/>
                  </a:lnTo>
                  <a:cubicBezTo>
                    <a:pt x="12721" y="18150"/>
                    <a:pt x="14078" y="7501"/>
                    <a:pt x="15004" y="0"/>
                  </a:cubicBezTo>
                  <a:lnTo>
                    <a:pt x="14886" y="0"/>
                  </a:lnTo>
                  <a:close/>
                  <a:moveTo>
                    <a:pt x="15322" y="0"/>
                  </a:moveTo>
                  <a:cubicBezTo>
                    <a:pt x="14349" y="7447"/>
                    <a:pt x="12862" y="19130"/>
                    <a:pt x="12588" y="21600"/>
                  </a:cubicBezTo>
                  <a:lnTo>
                    <a:pt x="12677" y="21600"/>
                  </a:lnTo>
                  <a:cubicBezTo>
                    <a:pt x="13044" y="18899"/>
                    <a:pt x="14517" y="7322"/>
                    <a:pt x="15433" y="0"/>
                  </a:cubicBezTo>
                  <a:lnTo>
                    <a:pt x="15322" y="0"/>
                  </a:lnTo>
                  <a:close/>
                  <a:moveTo>
                    <a:pt x="15785" y="0"/>
                  </a:moveTo>
                  <a:cubicBezTo>
                    <a:pt x="14812" y="7445"/>
                    <a:pt x="13338" y="19045"/>
                    <a:pt x="13056" y="21600"/>
                  </a:cubicBezTo>
                  <a:lnTo>
                    <a:pt x="13140" y="21600"/>
                  </a:lnTo>
                  <a:cubicBezTo>
                    <a:pt x="13501" y="18921"/>
                    <a:pt x="14965" y="7344"/>
                    <a:pt x="15885" y="0"/>
                  </a:cubicBezTo>
                  <a:lnTo>
                    <a:pt x="15785" y="0"/>
                  </a:lnTo>
                  <a:close/>
                  <a:moveTo>
                    <a:pt x="16248" y="0"/>
                  </a:moveTo>
                  <a:cubicBezTo>
                    <a:pt x="15277" y="7433"/>
                    <a:pt x="13796" y="19004"/>
                    <a:pt x="13496" y="21600"/>
                  </a:cubicBezTo>
                  <a:lnTo>
                    <a:pt x="13585" y="21600"/>
                  </a:lnTo>
                  <a:cubicBezTo>
                    <a:pt x="13961" y="18902"/>
                    <a:pt x="15442" y="7334"/>
                    <a:pt x="16360" y="0"/>
                  </a:cubicBezTo>
                  <a:lnTo>
                    <a:pt x="16248" y="0"/>
                  </a:lnTo>
                  <a:close/>
                  <a:moveTo>
                    <a:pt x="16711" y="0"/>
                  </a:moveTo>
                  <a:cubicBezTo>
                    <a:pt x="15741" y="7433"/>
                    <a:pt x="14260" y="19004"/>
                    <a:pt x="13960" y="21600"/>
                  </a:cubicBezTo>
                  <a:lnTo>
                    <a:pt x="14048" y="21600"/>
                  </a:lnTo>
                  <a:cubicBezTo>
                    <a:pt x="14425" y="18902"/>
                    <a:pt x="15905" y="7334"/>
                    <a:pt x="16823" y="0"/>
                  </a:cubicBezTo>
                  <a:lnTo>
                    <a:pt x="16711" y="0"/>
                  </a:lnTo>
                  <a:close/>
                  <a:moveTo>
                    <a:pt x="17175" y="0"/>
                  </a:moveTo>
                  <a:cubicBezTo>
                    <a:pt x="16204" y="7433"/>
                    <a:pt x="14723" y="19004"/>
                    <a:pt x="14423" y="21600"/>
                  </a:cubicBezTo>
                  <a:lnTo>
                    <a:pt x="14511" y="21600"/>
                  </a:lnTo>
                  <a:cubicBezTo>
                    <a:pt x="14888" y="18902"/>
                    <a:pt x="16368" y="7334"/>
                    <a:pt x="17286" y="0"/>
                  </a:cubicBezTo>
                  <a:lnTo>
                    <a:pt x="17175" y="0"/>
                  </a:lnTo>
                  <a:close/>
                  <a:moveTo>
                    <a:pt x="17638" y="0"/>
                  </a:moveTo>
                  <a:cubicBezTo>
                    <a:pt x="16667" y="7433"/>
                    <a:pt x="15186" y="19004"/>
                    <a:pt x="14886" y="21600"/>
                  </a:cubicBezTo>
                  <a:lnTo>
                    <a:pt x="14974" y="21600"/>
                  </a:lnTo>
                  <a:cubicBezTo>
                    <a:pt x="15351" y="18902"/>
                    <a:pt x="16832" y="7334"/>
                    <a:pt x="17749" y="0"/>
                  </a:cubicBezTo>
                  <a:lnTo>
                    <a:pt x="17638" y="0"/>
                  </a:lnTo>
                  <a:close/>
                  <a:moveTo>
                    <a:pt x="18101" y="0"/>
                  </a:moveTo>
                  <a:cubicBezTo>
                    <a:pt x="17130" y="7430"/>
                    <a:pt x="15650" y="18996"/>
                    <a:pt x="15349" y="21600"/>
                  </a:cubicBezTo>
                  <a:lnTo>
                    <a:pt x="15438" y="21600"/>
                  </a:lnTo>
                  <a:cubicBezTo>
                    <a:pt x="15814" y="18902"/>
                    <a:pt x="17295" y="7334"/>
                    <a:pt x="18212" y="0"/>
                  </a:cubicBezTo>
                  <a:lnTo>
                    <a:pt x="18101" y="0"/>
                  </a:lnTo>
                  <a:close/>
                  <a:moveTo>
                    <a:pt x="18564" y="0"/>
                  </a:moveTo>
                  <a:cubicBezTo>
                    <a:pt x="17594" y="7430"/>
                    <a:pt x="16114" y="18996"/>
                    <a:pt x="15812" y="21600"/>
                  </a:cubicBezTo>
                  <a:lnTo>
                    <a:pt x="15901" y="21600"/>
                  </a:lnTo>
                  <a:cubicBezTo>
                    <a:pt x="16277" y="18902"/>
                    <a:pt x="17758" y="7334"/>
                    <a:pt x="18675" y="0"/>
                  </a:cubicBezTo>
                  <a:lnTo>
                    <a:pt x="18564" y="0"/>
                  </a:lnTo>
                  <a:close/>
                  <a:moveTo>
                    <a:pt x="19027" y="0"/>
                  </a:moveTo>
                  <a:cubicBezTo>
                    <a:pt x="18057" y="7430"/>
                    <a:pt x="16577" y="18996"/>
                    <a:pt x="16275" y="21600"/>
                  </a:cubicBezTo>
                  <a:lnTo>
                    <a:pt x="16362" y="21600"/>
                  </a:lnTo>
                  <a:cubicBezTo>
                    <a:pt x="16738" y="18903"/>
                    <a:pt x="18219" y="7336"/>
                    <a:pt x="19136" y="0"/>
                  </a:cubicBezTo>
                  <a:lnTo>
                    <a:pt x="19027" y="0"/>
                  </a:lnTo>
                  <a:close/>
                  <a:moveTo>
                    <a:pt x="19488" y="0"/>
                  </a:moveTo>
                  <a:cubicBezTo>
                    <a:pt x="18518" y="7432"/>
                    <a:pt x="17040" y="18996"/>
                    <a:pt x="16739" y="21600"/>
                  </a:cubicBezTo>
                  <a:lnTo>
                    <a:pt x="16825" y="21600"/>
                  </a:lnTo>
                  <a:cubicBezTo>
                    <a:pt x="17202" y="18903"/>
                    <a:pt x="18682" y="7336"/>
                    <a:pt x="19600" y="0"/>
                  </a:cubicBezTo>
                  <a:lnTo>
                    <a:pt x="19488" y="0"/>
                  </a:lnTo>
                  <a:close/>
                  <a:moveTo>
                    <a:pt x="19952" y="0"/>
                  </a:moveTo>
                  <a:cubicBezTo>
                    <a:pt x="18981" y="7433"/>
                    <a:pt x="17500" y="19004"/>
                    <a:pt x="17200" y="21600"/>
                  </a:cubicBezTo>
                  <a:lnTo>
                    <a:pt x="17288" y="21600"/>
                  </a:lnTo>
                  <a:cubicBezTo>
                    <a:pt x="17665" y="18903"/>
                    <a:pt x="19145" y="7336"/>
                    <a:pt x="20063" y="0"/>
                  </a:cubicBezTo>
                  <a:lnTo>
                    <a:pt x="19952" y="0"/>
                  </a:lnTo>
                  <a:close/>
                  <a:moveTo>
                    <a:pt x="20403" y="0"/>
                  </a:moveTo>
                  <a:cubicBezTo>
                    <a:pt x="20103" y="2302"/>
                    <a:pt x="19809" y="4547"/>
                    <a:pt x="19345" y="8187"/>
                  </a:cubicBezTo>
                  <a:cubicBezTo>
                    <a:pt x="18420" y="15455"/>
                    <a:pt x="17832" y="20166"/>
                    <a:pt x="17663" y="21600"/>
                  </a:cubicBezTo>
                  <a:lnTo>
                    <a:pt x="17763" y="21600"/>
                  </a:lnTo>
                  <a:cubicBezTo>
                    <a:pt x="18238" y="18155"/>
                    <a:pt x="19595" y="7503"/>
                    <a:pt x="20521" y="0"/>
                  </a:cubicBezTo>
                  <a:lnTo>
                    <a:pt x="20403" y="0"/>
                  </a:lnTo>
                  <a:close/>
                  <a:moveTo>
                    <a:pt x="20839" y="0"/>
                  </a:moveTo>
                  <a:cubicBezTo>
                    <a:pt x="19867" y="7447"/>
                    <a:pt x="18379" y="19130"/>
                    <a:pt x="18106" y="21600"/>
                  </a:cubicBezTo>
                  <a:lnTo>
                    <a:pt x="18194" y="21600"/>
                  </a:lnTo>
                  <a:cubicBezTo>
                    <a:pt x="18562" y="18899"/>
                    <a:pt x="20034" y="7322"/>
                    <a:pt x="20951" y="0"/>
                  </a:cubicBezTo>
                  <a:lnTo>
                    <a:pt x="20839" y="0"/>
                  </a:lnTo>
                  <a:close/>
                  <a:moveTo>
                    <a:pt x="21303" y="0"/>
                  </a:moveTo>
                  <a:cubicBezTo>
                    <a:pt x="20330" y="7445"/>
                    <a:pt x="18858" y="19044"/>
                    <a:pt x="18576" y="21600"/>
                  </a:cubicBezTo>
                  <a:lnTo>
                    <a:pt x="18657" y="21600"/>
                  </a:lnTo>
                  <a:cubicBezTo>
                    <a:pt x="19019" y="18921"/>
                    <a:pt x="20483" y="7344"/>
                    <a:pt x="21402" y="0"/>
                  </a:cubicBezTo>
                  <a:lnTo>
                    <a:pt x="21303" y="0"/>
                  </a:lnTo>
                  <a:close/>
                  <a:moveTo>
                    <a:pt x="21600" y="1266"/>
                  </a:moveTo>
                  <a:cubicBezTo>
                    <a:pt x="20578" y="9127"/>
                    <a:pt x="19296" y="19159"/>
                    <a:pt x="19014" y="21600"/>
                  </a:cubicBezTo>
                  <a:lnTo>
                    <a:pt x="19102" y="21600"/>
                  </a:lnTo>
                  <a:cubicBezTo>
                    <a:pt x="19441" y="19174"/>
                    <a:pt x="20595" y="10158"/>
                    <a:pt x="21600" y="2194"/>
                  </a:cubicBezTo>
                  <a:lnTo>
                    <a:pt x="21600" y="1266"/>
                  </a:lnTo>
                  <a:close/>
                  <a:moveTo>
                    <a:pt x="21600" y="4816"/>
                  </a:moveTo>
                  <a:cubicBezTo>
                    <a:pt x="20590" y="12660"/>
                    <a:pt x="19709" y="19590"/>
                    <a:pt x="19477" y="21600"/>
                  </a:cubicBezTo>
                  <a:lnTo>
                    <a:pt x="19566" y="21600"/>
                  </a:lnTo>
                  <a:cubicBezTo>
                    <a:pt x="19840" y="19631"/>
                    <a:pt x="20633" y="13503"/>
                    <a:pt x="21600" y="5904"/>
                  </a:cubicBezTo>
                  <a:lnTo>
                    <a:pt x="21600" y="4816"/>
                  </a:lnTo>
                  <a:close/>
                  <a:moveTo>
                    <a:pt x="21600" y="8365"/>
                  </a:moveTo>
                  <a:cubicBezTo>
                    <a:pt x="20768" y="14874"/>
                    <a:pt x="20123" y="20022"/>
                    <a:pt x="19940" y="21600"/>
                  </a:cubicBezTo>
                  <a:lnTo>
                    <a:pt x="20029" y="21600"/>
                  </a:lnTo>
                  <a:cubicBezTo>
                    <a:pt x="20240" y="20084"/>
                    <a:pt x="20829" y="15577"/>
                    <a:pt x="21600" y="9560"/>
                  </a:cubicBezTo>
                  <a:lnTo>
                    <a:pt x="21600" y="8365"/>
                  </a:lnTo>
                  <a:close/>
                  <a:moveTo>
                    <a:pt x="21600" y="12057"/>
                  </a:moveTo>
                  <a:cubicBezTo>
                    <a:pt x="21040" y="16465"/>
                    <a:pt x="20535" y="20462"/>
                    <a:pt x="20403" y="21600"/>
                  </a:cubicBezTo>
                  <a:lnTo>
                    <a:pt x="20492" y="21600"/>
                  </a:lnTo>
                  <a:cubicBezTo>
                    <a:pt x="20641" y="20531"/>
                    <a:pt x="21100" y="16988"/>
                    <a:pt x="21600" y="13110"/>
                  </a:cubicBezTo>
                  <a:lnTo>
                    <a:pt x="21600" y="12057"/>
                  </a:lnTo>
                  <a:close/>
                  <a:moveTo>
                    <a:pt x="21600" y="15750"/>
                  </a:moveTo>
                  <a:cubicBezTo>
                    <a:pt x="21324" y="17941"/>
                    <a:pt x="20947" y="20903"/>
                    <a:pt x="20867" y="21600"/>
                  </a:cubicBezTo>
                  <a:lnTo>
                    <a:pt x="20955" y="21600"/>
                  </a:lnTo>
                  <a:cubicBezTo>
                    <a:pt x="21042" y="20978"/>
                    <a:pt x="21369" y="18426"/>
                    <a:pt x="21600" y="16659"/>
                  </a:cubicBezTo>
                  <a:lnTo>
                    <a:pt x="21600" y="15750"/>
                  </a:lnTo>
                  <a:close/>
                  <a:moveTo>
                    <a:pt x="21600" y="19460"/>
                  </a:moveTo>
                  <a:cubicBezTo>
                    <a:pt x="21540" y="19953"/>
                    <a:pt x="21359" y="21344"/>
                    <a:pt x="21330" y="21600"/>
                  </a:cubicBezTo>
                  <a:lnTo>
                    <a:pt x="21418" y="21600"/>
                  </a:lnTo>
                  <a:cubicBezTo>
                    <a:pt x="21443" y="21425"/>
                    <a:pt x="21562" y="20490"/>
                    <a:pt x="21600" y="20209"/>
                  </a:cubicBezTo>
                  <a:lnTo>
                    <a:pt x="21600" y="19460"/>
                  </a:lnTo>
                  <a:close/>
                </a:path>
              </a:pathLst>
            </a:custGeom>
            <a:ln w="12700">
              <a:solidFill>
                <a:srgbClr val="FF9300"/>
              </a:solidFill>
            </a:ln>
          </p:spPr>
        </p:pic>
        <p:sp>
          <p:nvSpPr>
            <p:cNvPr id="17" name="TA 2">
              <a:extLst>
                <a:ext uri="{FF2B5EF4-FFF2-40B4-BE49-F238E27FC236}">
                  <a16:creationId xmlns:a16="http://schemas.microsoft.com/office/drawing/2014/main" id="{44FF9DB5-85B1-7C46-9E54-BBB89565FECC}"/>
                </a:ext>
              </a:extLst>
            </p:cNvPr>
            <p:cNvSpPr txBox="1"/>
            <p:nvPr/>
          </p:nvSpPr>
          <p:spPr>
            <a:xfrm>
              <a:off x="7559488" y="4266967"/>
              <a:ext cx="427298" cy="263712"/>
            </a:xfrm>
            <a:prstGeom prst="rect">
              <a:avLst/>
            </a:prstGeom>
            <a:solidFill>
              <a:srgbClr val="FFFFFF">
                <a:alpha val="76683"/>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b="1" i="1">
                  <a:solidFill>
                    <a:srgbClr val="FF9300"/>
                  </a:solidFill>
                </a:defRPr>
              </a:lvl1pPr>
            </a:lstStyle>
            <a:p>
              <a:r>
                <a:rPr lang="en-US"/>
                <a:t>TA 2</a:t>
              </a:r>
            </a:p>
          </p:txBody>
        </p:sp>
      </p:grpSp>
    </p:spTree>
    <p:extLst>
      <p:ext uri="{BB962C8B-B14F-4D97-AF65-F5344CB8AC3E}">
        <p14:creationId xmlns:p14="http://schemas.microsoft.com/office/powerpoint/2010/main" val="189091556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8D6D55F-5838-524E-B496-1276C3CCB79F}"/>
              </a:ext>
            </a:extLst>
          </p:cNvPr>
          <p:cNvSpPr>
            <a:spLocks noGrp="1"/>
          </p:cNvSpPr>
          <p:nvPr>
            <p:ph type="ftr" sz="quarter" idx="11"/>
          </p:nvPr>
        </p:nvSpPr>
        <p:spPr>
          <a:xfrm>
            <a:off x="407368" y="6580800"/>
            <a:ext cx="9948937" cy="186841"/>
          </a:xfrm>
        </p:spPr>
        <p:txBody>
          <a:bodyPr/>
          <a:lstStyle/>
          <a:p>
            <a:r>
              <a:rPr lang="en-US" noProof="0"/>
              <a:t>PUNCH4NFDI   |  AG splinter meeting E-Science and Virtual Observatory  |   22 Sep 2020  |  MS</a:t>
            </a:r>
            <a:endParaRPr lang="en-US" noProof="0" dirty="0"/>
          </a:p>
        </p:txBody>
      </p:sp>
      <p:sp>
        <p:nvSpPr>
          <p:cNvPr id="39" name="CustomShape 1"/>
          <p:cNvSpPr/>
          <p:nvPr/>
        </p:nvSpPr>
        <p:spPr>
          <a:xfrm>
            <a:off x="407880" y="349560"/>
            <a:ext cx="11374560" cy="4496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90000"/>
              </a:lnSpc>
            </a:pPr>
            <a:r>
              <a:rPr lang="en-US" sz="3000" b="1" strike="noStrike" spc="-1">
                <a:solidFill>
                  <a:srgbClr val="4A66AC"/>
                </a:solidFill>
                <a:latin typeface="Arial"/>
                <a:ea typeface="DejaVu Sans"/>
              </a:rPr>
              <a:t>TA</a:t>
            </a:r>
            <a:r>
              <a:rPr lang="en-US" sz="3000" b="1" spc="-1">
                <a:solidFill>
                  <a:srgbClr val="4A66AC"/>
                </a:solidFill>
                <a:latin typeface="Arial"/>
                <a:ea typeface="DejaVu Sans"/>
              </a:rPr>
              <a:t>2</a:t>
            </a:r>
            <a:r>
              <a:rPr lang="en-US" sz="3000" b="1" strike="noStrike" spc="-1">
                <a:solidFill>
                  <a:srgbClr val="4A66AC"/>
                </a:solidFill>
                <a:latin typeface="Arial"/>
                <a:ea typeface="DejaVu Sans"/>
              </a:rPr>
              <a:t>: „Data Management“</a:t>
            </a:r>
            <a:endParaRPr lang="en-US" sz="3000" b="0" strike="noStrike" spc="-1" dirty="0">
              <a:latin typeface="Arial"/>
            </a:endParaRPr>
          </a:p>
        </p:txBody>
      </p:sp>
      <p:sp>
        <p:nvSpPr>
          <p:cNvPr id="18" name="CustomShape 31">
            <a:extLst>
              <a:ext uri="{FF2B5EF4-FFF2-40B4-BE49-F238E27FC236}">
                <a16:creationId xmlns:a16="http://schemas.microsoft.com/office/drawing/2014/main" id="{A157BFF5-6213-1A45-92F8-19C3E34F01CE}"/>
              </a:ext>
            </a:extLst>
          </p:cNvPr>
          <p:cNvSpPr txBox="1"/>
          <p:nvPr/>
        </p:nvSpPr>
        <p:spPr>
          <a:xfrm rot="16200000">
            <a:off x="79636" y="1164260"/>
            <a:ext cx="966799" cy="3759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748" tIns="33748" rIns="33748" bIns="33748">
            <a:spAutoFit/>
          </a:bodyPr>
          <a:lstStyle>
            <a:lvl1pPr defTabSz="342900">
              <a:defRPr sz="1500" b="1" spc="-1">
                <a:solidFill>
                  <a:srgbClr val="004B7D"/>
                </a:solidFill>
                <a:latin typeface="+mj-lt"/>
                <a:ea typeface="+mj-ea"/>
                <a:cs typeface="+mj-cs"/>
                <a:sym typeface="Arial"/>
              </a:defRPr>
            </a:lvl1p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chemeClr val="accent1"/>
                </a:solidFill>
                <a:effectLst/>
                <a:uLnTx/>
                <a:uFillTx/>
                <a:latin typeface="Arial"/>
                <a:cs typeface="Arial"/>
                <a:sym typeface="Arial"/>
              </a:rPr>
              <a:t>TODAY</a:t>
            </a:r>
            <a:endParaRPr kumimoji="0" lang="en-US" sz="2000" b="1" i="0" u="none" strike="noStrike" kern="0" cap="none" spc="-1" normalizeH="0" baseline="0" noProof="0" dirty="0">
              <a:ln>
                <a:noFill/>
              </a:ln>
              <a:solidFill>
                <a:schemeClr val="accent1"/>
              </a:solidFill>
              <a:effectLst/>
              <a:uLnTx/>
              <a:uFillTx/>
              <a:latin typeface="Arial"/>
              <a:cs typeface="Arial"/>
              <a:sym typeface="Arial"/>
            </a:endParaRPr>
          </a:p>
        </p:txBody>
      </p:sp>
      <p:sp>
        <p:nvSpPr>
          <p:cNvPr id="19" name="CustomShape 28">
            <a:extLst>
              <a:ext uri="{FF2B5EF4-FFF2-40B4-BE49-F238E27FC236}">
                <a16:creationId xmlns:a16="http://schemas.microsoft.com/office/drawing/2014/main" id="{DF6D4648-E932-1C4B-8A33-95A7CB74AF86}"/>
              </a:ext>
            </a:extLst>
          </p:cNvPr>
          <p:cNvSpPr txBox="1"/>
          <p:nvPr/>
        </p:nvSpPr>
        <p:spPr>
          <a:xfrm>
            <a:off x="778303" y="844377"/>
            <a:ext cx="5865388" cy="2037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3748" tIns="33748" rIns="33748" bIns="33748">
            <a:spAutoFit/>
          </a:bodyPr>
          <a:lstStyle/>
          <a:p>
            <a:pPr marL="0" lvl="1" indent="9990" defTabSz="342900" hangingPunct="0">
              <a:defRPr sz="1500" spc="-1">
                <a:latin typeface="+mj-lt"/>
                <a:ea typeface="+mj-ea"/>
                <a:cs typeface="+mj-cs"/>
                <a:sym typeface="Arial"/>
              </a:defRPr>
            </a:pPr>
            <a:r>
              <a:rPr lang="en-US" sz="1600" b="1" kern="0" spc="-1">
                <a:solidFill>
                  <a:srgbClr val="000000"/>
                </a:solidFill>
                <a:latin typeface="+mj-lt"/>
                <a:cs typeface="Arial"/>
                <a:sym typeface="Arial"/>
              </a:rPr>
              <a:t>High energy physics:</a:t>
            </a:r>
          </a:p>
          <a:p>
            <a:pPr marL="179388" lvl="1" indent="-169863" defTabSz="342900" hangingPunct="0">
              <a:buClr>
                <a:srgbClr val="000000"/>
              </a:buClr>
              <a:buSzPct val="100000"/>
              <a:buFont typeface="Wingdings" pitchFamily="2" charset="2"/>
              <a:buChar char="§"/>
              <a:tabLst/>
              <a:defRPr sz="1500" spc="-1">
                <a:latin typeface="+mj-lt"/>
                <a:ea typeface="+mj-ea"/>
                <a:cs typeface="+mj-cs"/>
                <a:sym typeface="Arial"/>
              </a:defRPr>
            </a:pPr>
            <a:r>
              <a:rPr lang="en-US" sz="1600" kern="0" spc="-1">
                <a:solidFill>
                  <a:srgbClr val="000000"/>
                </a:solidFill>
                <a:cs typeface="Arial"/>
                <a:sym typeface="Arial"/>
              </a:rPr>
              <a:t>&gt;170 dedicated grid centers, based on HTC architecture</a:t>
            </a:r>
          </a:p>
          <a:p>
            <a:pPr marL="179388" lvl="1" indent="-169863" defTabSz="342900" hangingPunct="0">
              <a:buClr>
                <a:srgbClr val="000000"/>
              </a:buClr>
              <a:buSzPct val="100000"/>
              <a:buFont typeface="Wingdings" pitchFamily="2" charset="2"/>
              <a:buChar char="§"/>
              <a:tabLst/>
              <a:defRPr sz="1500" spc="-1">
                <a:latin typeface="+mj-lt"/>
                <a:ea typeface="+mj-ea"/>
                <a:cs typeface="+mj-cs"/>
                <a:sym typeface="Arial"/>
              </a:defRPr>
            </a:pPr>
            <a:r>
              <a:rPr lang="en-US" sz="1600" kern="0" spc="-1">
                <a:solidFill>
                  <a:srgbClr val="000000"/>
                </a:solidFill>
                <a:cs typeface="Arial"/>
                <a:sym typeface="Arial"/>
              </a:rPr>
              <a:t>connected by dedicated network</a:t>
            </a:r>
          </a:p>
          <a:p>
            <a:pPr marL="179388" lvl="1" indent="-169863" defTabSz="342900" hangingPunct="0">
              <a:buClr>
                <a:srgbClr val="000000"/>
              </a:buClr>
              <a:buSzPct val="100000"/>
              <a:buFont typeface="Wingdings" pitchFamily="2" charset="2"/>
              <a:buChar char="§"/>
              <a:tabLst/>
              <a:defRPr sz="1500" spc="-1">
                <a:latin typeface="+mj-lt"/>
                <a:ea typeface="+mj-ea"/>
                <a:cs typeface="+mj-cs"/>
                <a:sym typeface="Arial"/>
              </a:defRPr>
            </a:pPr>
            <a:r>
              <a:rPr lang="en-US" sz="1600" kern="0" spc="-1">
                <a:solidFill>
                  <a:srgbClr val="000000"/>
                </a:solidFill>
                <a:cs typeface="Arial"/>
                <a:sym typeface="Arial"/>
              </a:rPr>
              <a:t>data storage at the centers</a:t>
            </a:r>
          </a:p>
          <a:p>
            <a:pPr marL="0" lvl="1" indent="9990" defTabSz="342900" hangingPunct="0">
              <a:defRPr sz="1500" spc="-1">
                <a:latin typeface="+mj-lt"/>
                <a:ea typeface="+mj-ea"/>
                <a:cs typeface="+mj-cs"/>
                <a:sym typeface="Arial"/>
              </a:defRPr>
            </a:pPr>
            <a:r>
              <a:rPr lang="en-US" sz="1600" b="1" kern="0" spc="-1">
                <a:solidFill>
                  <a:srgbClr val="000000"/>
                </a:solidFill>
                <a:latin typeface="+mj-lt"/>
                <a:cs typeface="Arial"/>
                <a:sym typeface="Arial"/>
              </a:rPr>
              <a:t>Astrophysics</a:t>
            </a:r>
            <a:r>
              <a:rPr kumimoji="0" lang="en-US" sz="1600" b="0" i="0" u="none" strike="noStrike" kern="0" cap="none" spc="-1" normalizeH="0" baseline="0" noProof="0">
                <a:ln>
                  <a:noFill/>
                </a:ln>
                <a:solidFill>
                  <a:srgbClr val="000000"/>
                </a:solidFill>
                <a:effectLst/>
                <a:uLnTx/>
                <a:uFillTx/>
                <a:latin typeface="Arial"/>
                <a:cs typeface="Arial"/>
                <a:sym typeface="Arial"/>
              </a:rPr>
              <a:t>:</a:t>
            </a:r>
          </a:p>
          <a:p>
            <a:pPr marL="179388" lvl="1" indent="-169863" defTabSz="342900" hangingPunct="0">
              <a:buClr>
                <a:srgbClr val="000000"/>
              </a:buClr>
              <a:buSzPct val="100000"/>
              <a:buFont typeface="Wingdings" pitchFamily="2" charset="2"/>
              <a:buChar char="§"/>
              <a:tabLst/>
              <a:defRPr sz="1500" spc="-1">
                <a:latin typeface="+mj-lt"/>
                <a:ea typeface="+mj-ea"/>
                <a:cs typeface="+mj-cs"/>
                <a:sym typeface="Arial"/>
              </a:defRPr>
            </a:pPr>
            <a:r>
              <a:rPr lang="en-US" sz="1600" kern="0" spc="-1">
                <a:solidFill>
                  <a:srgbClr val="000000"/>
                </a:solidFill>
                <a:latin typeface="+mj-lt"/>
                <a:ea typeface="+mj-ea"/>
                <a:cs typeface="Arial"/>
                <a:sym typeface="Arial"/>
              </a:rPr>
              <a:t>many distributed data archives, single observatories</a:t>
            </a:r>
          </a:p>
          <a:p>
            <a:pPr marL="179388" lvl="1" indent="-169863" defTabSz="342900" hangingPunct="0">
              <a:buClr>
                <a:srgbClr val="000000"/>
              </a:buClr>
              <a:buSzPct val="100000"/>
              <a:buFont typeface="Wingdings" pitchFamily="2" charset="2"/>
              <a:buChar char="§"/>
              <a:tabLst/>
              <a:defRPr sz="1500" spc="-1">
                <a:latin typeface="+mj-lt"/>
                <a:ea typeface="+mj-ea"/>
                <a:cs typeface="+mj-cs"/>
                <a:sym typeface="Arial"/>
              </a:defRPr>
            </a:pPr>
            <a:r>
              <a:rPr lang="en-US" sz="1600" kern="0" spc="-1">
                <a:solidFill>
                  <a:srgbClr val="000000"/>
                </a:solidFill>
                <a:latin typeface="+mj-lt"/>
                <a:ea typeface="+mj-ea"/>
                <a:cs typeface="Arial"/>
                <a:sym typeface="Arial"/>
              </a:rPr>
              <a:t>Data search via portals (e.g. NED, SIMBAD)</a:t>
            </a:r>
          </a:p>
          <a:p>
            <a:pPr marL="179388" lvl="1" indent="-169863" defTabSz="342900" hangingPunct="0">
              <a:buClr>
                <a:srgbClr val="000000"/>
              </a:buClr>
              <a:buSzPct val="100000"/>
              <a:buFont typeface="Wingdings" pitchFamily="2" charset="2"/>
              <a:buChar char="§"/>
              <a:tabLst/>
              <a:defRPr sz="1500" spc="-1">
                <a:latin typeface="+mj-lt"/>
                <a:ea typeface="+mj-ea"/>
                <a:cs typeface="+mj-cs"/>
                <a:sym typeface="Arial"/>
              </a:defRPr>
            </a:pPr>
            <a:r>
              <a:rPr lang="en-US" sz="1600" kern="0" spc="-1">
                <a:solidFill>
                  <a:srgbClr val="000000"/>
                </a:solidFill>
                <a:latin typeface="+mj-lt"/>
                <a:ea typeface="+mj-ea"/>
                <a:cs typeface="Arial"/>
                <a:sym typeface="Arial"/>
              </a:rPr>
              <a:t>Simulation data often not public</a:t>
            </a:r>
            <a:endParaRPr lang="en-US" sz="1600" kern="0" spc="-1" dirty="0">
              <a:solidFill>
                <a:srgbClr val="000000"/>
              </a:solidFill>
              <a:latin typeface="Arial"/>
              <a:ea typeface="+mj-ea"/>
              <a:cs typeface="Arial"/>
              <a:sym typeface="Arial"/>
            </a:endParaRPr>
          </a:p>
        </p:txBody>
      </p:sp>
      <p:sp>
        <p:nvSpPr>
          <p:cNvPr id="20" name="CustomShape 32">
            <a:extLst>
              <a:ext uri="{FF2B5EF4-FFF2-40B4-BE49-F238E27FC236}">
                <a16:creationId xmlns:a16="http://schemas.microsoft.com/office/drawing/2014/main" id="{1A974202-FF54-0145-B159-D9122835991F}"/>
              </a:ext>
            </a:extLst>
          </p:cNvPr>
          <p:cNvSpPr txBox="1"/>
          <p:nvPr/>
        </p:nvSpPr>
        <p:spPr>
          <a:xfrm rot="16200000">
            <a:off x="6304560" y="1335653"/>
            <a:ext cx="1110941" cy="3759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3748" tIns="33748" rIns="33748" bIns="33748">
            <a:spAutoFit/>
          </a:bodyPr>
          <a:lstStyle>
            <a:lvl1pPr defTabSz="342900">
              <a:defRPr sz="1500" b="1" spc="-1">
                <a:solidFill>
                  <a:srgbClr val="004B7D"/>
                </a:solidFill>
                <a:latin typeface="+mj-lt"/>
                <a:ea typeface="+mj-ea"/>
                <a:cs typeface="+mj-cs"/>
                <a:sym typeface="Arial"/>
              </a:defRPr>
            </a:lvl1p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en-US" sz="2000" b="1" i="0" u="none" strike="noStrike" kern="0" cap="none" spc="-1" normalizeH="0" baseline="0" noProof="0">
                <a:ln>
                  <a:noFill/>
                </a:ln>
                <a:solidFill>
                  <a:schemeClr val="accent1"/>
                </a:solidFill>
                <a:effectLst/>
                <a:uLnTx/>
                <a:uFillTx/>
                <a:latin typeface="Arial"/>
                <a:cs typeface="Arial"/>
                <a:sym typeface="Arial"/>
              </a:rPr>
              <a:t>FUTURE</a:t>
            </a:r>
            <a:endParaRPr kumimoji="0" lang="en-US" sz="2000" b="1" i="0" u="none" strike="noStrike" kern="0" cap="none" spc="-1" normalizeH="0" baseline="0" noProof="0" dirty="0">
              <a:ln>
                <a:noFill/>
              </a:ln>
              <a:solidFill>
                <a:schemeClr val="accent1"/>
              </a:solidFill>
              <a:effectLst/>
              <a:uLnTx/>
              <a:uFillTx/>
              <a:latin typeface="Arial"/>
              <a:cs typeface="Arial"/>
              <a:sym typeface="Arial"/>
            </a:endParaRPr>
          </a:p>
        </p:txBody>
      </p:sp>
      <p:sp>
        <p:nvSpPr>
          <p:cNvPr id="21" name="CustomShape 29">
            <a:extLst>
              <a:ext uri="{FF2B5EF4-FFF2-40B4-BE49-F238E27FC236}">
                <a16:creationId xmlns:a16="http://schemas.microsoft.com/office/drawing/2014/main" id="{93BA4612-D874-C543-B5D1-730DBF379524}"/>
              </a:ext>
            </a:extLst>
          </p:cNvPr>
          <p:cNvSpPr txBox="1"/>
          <p:nvPr/>
        </p:nvSpPr>
        <p:spPr>
          <a:xfrm>
            <a:off x="7136923" y="884203"/>
            <a:ext cx="4935741" cy="1791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3748" tIns="33748" rIns="33748" bIns="33748">
            <a:spAutoFit/>
          </a:bodyPr>
          <a:lstStyle/>
          <a:p>
            <a:pPr marL="179388" marR="0" lvl="1" indent="-169863" defTabSz="342900" fontAlgn="auto" hangingPunct="0">
              <a:lnSpc>
                <a:spcPct val="100000"/>
              </a:lnSpc>
              <a:spcBef>
                <a:spcPts val="0"/>
              </a:spcBef>
              <a:spcAft>
                <a:spcPts val="0"/>
              </a:spcAft>
              <a:buClr>
                <a:srgbClr val="000000"/>
              </a:buClr>
              <a:buSzPct val="100000"/>
              <a:buFont typeface="Wingdings" pitchFamily="2" charset="2"/>
              <a:buChar char="§"/>
              <a:defRPr sz="1500" spc="-1">
                <a:latin typeface="+mj-lt"/>
                <a:ea typeface="+mj-ea"/>
                <a:cs typeface="+mj-cs"/>
                <a:sym typeface="Arial"/>
              </a:defRPr>
            </a:pPr>
            <a:r>
              <a:rPr lang="en-US" sz="1600" kern="0" spc="-1">
                <a:solidFill>
                  <a:srgbClr val="000000"/>
                </a:solidFill>
                <a:latin typeface="+mj-lt"/>
                <a:ea typeface="+mj-ea"/>
                <a:cs typeface="Arial"/>
                <a:sym typeface="Arial"/>
              </a:rPr>
              <a:t>globally distributed data lakes with access via portal</a:t>
            </a:r>
          </a:p>
          <a:p>
            <a:pPr marL="179388" marR="0" lvl="1" indent="-169863" defTabSz="342900" fontAlgn="auto" hangingPunct="0">
              <a:lnSpc>
                <a:spcPct val="100000"/>
              </a:lnSpc>
              <a:spcBef>
                <a:spcPts val="0"/>
              </a:spcBef>
              <a:spcAft>
                <a:spcPts val="0"/>
              </a:spcAft>
              <a:buClr>
                <a:srgbClr val="000000"/>
              </a:buClr>
              <a:buSzPct val="100000"/>
              <a:buFont typeface="Wingdings" pitchFamily="2" charset="2"/>
              <a:buChar char="§"/>
              <a:defRPr sz="1500" spc="-1">
                <a:latin typeface="+mj-lt"/>
                <a:ea typeface="+mj-ea"/>
                <a:cs typeface="+mj-cs"/>
                <a:sym typeface="Arial"/>
              </a:defRPr>
            </a:pPr>
            <a:r>
              <a:rPr lang="en-US" sz="1600" kern="0" spc="-1">
                <a:solidFill>
                  <a:srgbClr val="000000"/>
                </a:solidFill>
                <a:latin typeface="+mj-lt"/>
                <a:ea typeface="+mj-ea"/>
                <a:cs typeface="Arial"/>
                <a:sym typeface="Arial"/>
              </a:rPr>
              <a:t>additional (opportunistic) compute resources in a Federated Science Cloud.</a:t>
            </a:r>
          </a:p>
          <a:p>
            <a:pPr marL="179388" marR="0" lvl="1" indent="-169863" defTabSz="342900" fontAlgn="auto" hangingPunct="0">
              <a:lnSpc>
                <a:spcPct val="100000"/>
              </a:lnSpc>
              <a:spcBef>
                <a:spcPts val="0"/>
              </a:spcBef>
              <a:spcAft>
                <a:spcPts val="0"/>
              </a:spcAft>
              <a:buClr>
                <a:srgbClr val="000000"/>
              </a:buClr>
              <a:buSzPct val="100000"/>
              <a:buFont typeface="Wingdings" pitchFamily="2" charset="2"/>
              <a:buChar char="§"/>
              <a:defRPr sz="1500" spc="-1">
                <a:latin typeface="+mj-lt"/>
                <a:ea typeface="+mj-ea"/>
                <a:cs typeface="+mj-cs"/>
                <a:sym typeface="Arial"/>
              </a:defRPr>
            </a:pPr>
            <a:r>
              <a:rPr lang="en-US" sz="1600" kern="0" spc="-1">
                <a:solidFill>
                  <a:srgbClr val="000000"/>
                </a:solidFill>
                <a:latin typeface="+mj-lt"/>
                <a:ea typeface="+mj-ea"/>
                <a:cs typeface="Arial"/>
                <a:sym typeface="Arial"/>
              </a:rPr>
              <a:t>more complex data storage architecture (with </a:t>
            </a:r>
            <a:r>
              <a:rPr lang="en-US" sz="1600" kern="0" spc="-1">
                <a:solidFill>
                  <a:srgbClr val="FF40FF"/>
                </a:solidFill>
                <a:latin typeface="+mj-lt"/>
                <a:ea typeface="+mj-ea"/>
                <a:cs typeface="Arial"/>
                <a:sym typeface="Arial"/>
              </a:rPr>
              <a:t>data caches</a:t>
            </a:r>
            <a:r>
              <a:rPr lang="en-US" sz="1600" kern="0" spc="-1">
                <a:solidFill>
                  <a:srgbClr val="000000"/>
                </a:solidFill>
                <a:latin typeface="+mj-lt"/>
                <a:ea typeface="+mj-ea"/>
                <a:cs typeface="Arial"/>
                <a:sym typeface="Arial"/>
              </a:rPr>
              <a:t>)</a:t>
            </a:r>
          </a:p>
          <a:p>
            <a:pPr marL="179388" marR="0" lvl="1" indent="-169863" defTabSz="342900" fontAlgn="auto" hangingPunct="0">
              <a:lnSpc>
                <a:spcPct val="100000"/>
              </a:lnSpc>
              <a:spcBef>
                <a:spcPts val="0"/>
              </a:spcBef>
              <a:spcAft>
                <a:spcPts val="0"/>
              </a:spcAft>
              <a:buClr>
                <a:srgbClr val="000000"/>
              </a:buClr>
              <a:buSzPct val="100000"/>
              <a:buFont typeface="Wingdings" pitchFamily="2" charset="2"/>
              <a:buChar char="§"/>
              <a:defRPr sz="1500" spc="-1">
                <a:latin typeface="+mj-lt"/>
                <a:ea typeface="+mj-ea"/>
                <a:cs typeface="+mj-cs"/>
                <a:sym typeface="Arial"/>
              </a:defRPr>
            </a:pPr>
            <a:r>
              <a:rPr lang="en-US" sz="1600" kern="0" spc="-1">
                <a:solidFill>
                  <a:srgbClr val="000000"/>
                </a:solidFill>
                <a:latin typeface="+mj-lt"/>
                <a:ea typeface="+mj-ea"/>
                <a:cs typeface="Arial"/>
                <a:sym typeface="Arial"/>
              </a:rPr>
              <a:t>Increasingly based on industry standards and compatible solutions</a:t>
            </a:r>
            <a:endParaRPr lang="en-US" sz="1600" kern="0" spc="-1" dirty="0">
              <a:solidFill>
                <a:srgbClr val="000000"/>
              </a:solidFill>
              <a:latin typeface="+mj-lt"/>
              <a:ea typeface="+mj-ea"/>
              <a:cs typeface="Arial"/>
              <a:sym typeface="Arial"/>
            </a:endParaRPr>
          </a:p>
        </p:txBody>
      </p:sp>
      <p:grpSp>
        <p:nvGrpSpPr>
          <p:cNvPr id="23" name="CustomShape 27">
            <a:extLst>
              <a:ext uri="{FF2B5EF4-FFF2-40B4-BE49-F238E27FC236}">
                <a16:creationId xmlns:a16="http://schemas.microsoft.com/office/drawing/2014/main" id="{68998D8D-BC77-794B-B4EE-7316822C308E}"/>
              </a:ext>
            </a:extLst>
          </p:cNvPr>
          <p:cNvGrpSpPr/>
          <p:nvPr/>
        </p:nvGrpSpPr>
        <p:grpSpPr>
          <a:xfrm>
            <a:off x="6483828" y="3925151"/>
            <a:ext cx="5218392" cy="1468789"/>
            <a:chOff x="-2" y="0"/>
            <a:chExt cx="4960034" cy="1303149"/>
          </a:xfrm>
        </p:grpSpPr>
        <p:sp>
          <p:nvSpPr>
            <p:cNvPr id="121" name="Oval">
              <a:extLst>
                <a:ext uri="{FF2B5EF4-FFF2-40B4-BE49-F238E27FC236}">
                  <a16:creationId xmlns:a16="http://schemas.microsoft.com/office/drawing/2014/main" id="{0BC9F3F7-BE43-854A-BD0D-57A70BF1A61D}"/>
                </a:ext>
              </a:extLst>
            </p:cNvPr>
            <p:cNvSpPr/>
            <p:nvPr/>
          </p:nvSpPr>
          <p:spPr>
            <a:xfrm>
              <a:off x="-2" y="0"/>
              <a:ext cx="4960034" cy="1303149"/>
            </a:xfrm>
            <a:prstGeom prst="ellipse">
              <a:avLst/>
            </a:prstGeom>
            <a:blipFill rotWithShape="1">
              <a:blip r:embed="rId2"/>
              <a:srcRect/>
              <a:stretch>
                <a:fillRect/>
              </a:stretch>
            </a:blipFill>
            <a:ln w="12700" cap="flat">
              <a:noFill/>
              <a:miter lim="400000"/>
            </a:ln>
            <a:effectLst/>
          </p:spPr>
          <p:txBody>
            <a:bodyPr wrap="square" lIns="45718" tIns="45718" rIns="45718" bIns="45718" numCol="1" anchor="b">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a:latin typeface="+mj-lt"/>
                  <a:ea typeface="+mj-ea"/>
                  <a:cs typeface="+mj-cs"/>
                  <a:sym typeface="Arial"/>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
          <p:nvSpPr>
            <p:cNvPr id="122" name="Data Lake">
              <a:extLst>
                <a:ext uri="{FF2B5EF4-FFF2-40B4-BE49-F238E27FC236}">
                  <a16:creationId xmlns:a16="http://schemas.microsoft.com/office/drawing/2014/main" id="{04537E64-EB73-F64A-9992-4AB3A26D64EA}"/>
                </a:ext>
              </a:extLst>
            </p:cNvPr>
            <p:cNvSpPr txBox="1"/>
            <p:nvPr/>
          </p:nvSpPr>
          <p:spPr>
            <a:xfrm>
              <a:off x="2066641" y="1061361"/>
              <a:ext cx="826749" cy="1638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b">
              <a:spAutoFit/>
            </a:bodyPr>
            <a:lstStyle>
              <a:lvl1pPr algn="ctr" defTabSz="342900">
                <a:defRPr sz="1200" b="1" spc="-1">
                  <a:latin typeface="+mj-lt"/>
                  <a:ea typeface="+mj-ea"/>
                  <a:cs typeface="+mj-cs"/>
                  <a:sym typeface="Arial"/>
                </a:defRPr>
              </a:lvl1pPr>
            </a:lstStyle>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1200" b="1" i="0" u="none" strike="noStrike" kern="0" cap="none" spc="-1" normalizeH="0" baseline="0" noProof="0">
                  <a:ln>
                    <a:noFill/>
                  </a:ln>
                  <a:solidFill>
                    <a:srgbClr val="000000"/>
                  </a:solidFill>
                  <a:effectLst/>
                  <a:uLnTx/>
                  <a:uFillTx/>
                  <a:latin typeface="Arial"/>
                  <a:cs typeface="Arial"/>
                  <a:sym typeface="Arial"/>
                </a:rPr>
                <a:t>Data Lake</a:t>
              </a:r>
              <a:endParaRPr kumimoji="0" lang="en-US" sz="1200" b="1" i="0" u="none" strike="noStrike" kern="0" cap="none" spc="-1" normalizeH="0" baseline="0" noProof="0" dirty="0">
                <a:ln>
                  <a:noFill/>
                </a:ln>
                <a:solidFill>
                  <a:srgbClr val="000000"/>
                </a:solidFill>
                <a:effectLst/>
                <a:uLnTx/>
                <a:uFillTx/>
                <a:latin typeface="Arial"/>
                <a:cs typeface="Arial"/>
                <a:sym typeface="Arial"/>
              </a:endParaRPr>
            </a:p>
          </p:txBody>
        </p:sp>
      </p:grpSp>
      <p:sp>
        <p:nvSpPr>
          <p:cNvPr id="24" name="Rectangle 3">
            <a:extLst>
              <a:ext uri="{FF2B5EF4-FFF2-40B4-BE49-F238E27FC236}">
                <a16:creationId xmlns:a16="http://schemas.microsoft.com/office/drawing/2014/main" id="{24BC5AB0-A368-3746-9308-790B856E4A5E}"/>
              </a:ext>
            </a:extLst>
          </p:cNvPr>
          <p:cNvSpPr/>
          <p:nvPr/>
        </p:nvSpPr>
        <p:spPr>
          <a:xfrm>
            <a:off x="7077371" y="4477341"/>
            <a:ext cx="4133568" cy="102226"/>
          </a:xfrm>
          <a:prstGeom prst="rect">
            <a:avLst/>
          </a:prstGeom>
          <a:solidFill>
            <a:srgbClr val="F18F1F"/>
          </a:solidFill>
          <a:ln w="12700">
            <a:miter lim="400000"/>
          </a:ln>
        </p:spPr>
        <p:txBody>
          <a:bodyPr lIns="45718" tIns="45718" rIns="45718" bIns="45718" anchor="ctr"/>
          <a:lstStyle/>
          <a:p>
            <a:pPr marL="0" marR="0" lvl="0" indent="0" algn="ctr" defTabSz="342900" rtl="0" eaLnBrk="1" fontAlgn="auto" latinLnBrk="0" hangingPunct="0">
              <a:lnSpc>
                <a:spcPct val="100000"/>
              </a:lnSpc>
              <a:spcBef>
                <a:spcPts val="0"/>
              </a:spcBef>
              <a:spcAft>
                <a:spcPts val="0"/>
              </a:spcAft>
              <a:buClrTx/>
              <a:buSzTx/>
              <a:buFontTx/>
              <a:buNone/>
              <a:tabLst/>
              <a:defRPr sz="1200">
                <a:latin typeface="+mj-lt"/>
                <a:ea typeface="+mj-ea"/>
                <a:cs typeface="+mj-cs"/>
                <a:sym typeface="Arial"/>
              </a:defRPr>
            </a:pPr>
            <a:endParaRPr kumimoji="0" lang="en-US" sz="1200" b="0" i="0" u="none" strike="noStrike" kern="0" cap="none" spc="0" normalizeH="0" baseline="0" noProof="0" dirty="0">
              <a:ln>
                <a:noFill/>
              </a:ln>
              <a:solidFill>
                <a:srgbClr val="000000"/>
              </a:solidFill>
              <a:effectLst/>
              <a:uLnTx/>
              <a:uFillTx/>
              <a:latin typeface="Arial"/>
              <a:cs typeface="Arial"/>
              <a:sym typeface="Arial"/>
            </a:endParaRPr>
          </a:p>
        </p:txBody>
      </p:sp>
      <p:sp>
        <p:nvSpPr>
          <p:cNvPr id="25" name="CustomShape 8">
            <a:extLst>
              <a:ext uri="{FF2B5EF4-FFF2-40B4-BE49-F238E27FC236}">
                <a16:creationId xmlns:a16="http://schemas.microsoft.com/office/drawing/2014/main" id="{085CAB75-C56E-A44B-9E8E-584718A912ED}"/>
              </a:ext>
            </a:extLst>
          </p:cNvPr>
          <p:cNvSpPr/>
          <p:nvPr/>
        </p:nvSpPr>
        <p:spPr>
          <a:xfrm>
            <a:off x="4785199" y="4480714"/>
            <a:ext cx="1025959" cy="560563"/>
          </a:xfrm>
          <a:prstGeom prst="rightArrow">
            <a:avLst>
              <a:gd name="adj1" fmla="val 50000"/>
              <a:gd name="adj2" fmla="val 50000"/>
            </a:avLst>
          </a:prstGeom>
          <a:solidFill>
            <a:srgbClr val="F18F1F"/>
          </a:solidFill>
          <a:ln w="9360">
            <a:solidFill>
              <a:srgbClr val="000000"/>
            </a:solidFill>
          </a:ln>
        </p:spPr>
        <p:txBody>
          <a:bodyPr lIns="45718" tIns="45718" rIns="45718" bIns="45718"/>
          <a:lstStyle/>
          <a:p>
            <a:pPr marL="0" marR="0" lvl="0" indent="0" algn="l" defTabSz="914400" rtl="0" eaLnBrk="1" fontAlgn="auto" latinLnBrk="0" hangingPunct="0">
              <a:lnSpc>
                <a:spcPct val="100000"/>
              </a:lnSpc>
              <a:spcBef>
                <a:spcPts val="0"/>
              </a:spcBef>
              <a:spcAft>
                <a:spcPts val="0"/>
              </a:spcAft>
              <a:buClrTx/>
              <a:buSzTx/>
              <a:buFontTx/>
              <a:buNone/>
              <a:tabLst/>
              <a:defRPr>
                <a:latin typeface="+mj-lt"/>
                <a:ea typeface="+mj-ea"/>
                <a:cs typeface="+mj-cs"/>
                <a:sym typeface="Arial"/>
              </a:defRPr>
            </a:pP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26" name="CustomShape 3">
            <a:extLst>
              <a:ext uri="{FF2B5EF4-FFF2-40B4-BE49-F238E27FC236}">
                <a16:creationId xmlns:a16="http://schemas.microsoft.com/office/drawing/2014/main" id="{4861B112-A22E-0D4E-BE87-C9C18358F118}"/>
              </a:ext>
            </a:extLst>
          </p:cNvPr>
          <p:cNvGrpSpPr/>
          <p:nvPr/>
        </p:nvGrpSpPr>
        <p:grpSpPr>
          <a:xfrm>
            <a:off x="11005937" y="3087393"/>
            <a:ext cx="706234" cy="711881"/>
            <a:chOff x="0" y="0"/>
            <a:chExt cx="671267" cy="631599"/>
          </a:xfrm>
        </p:grpSpPr>
        <p:sp>
          <p:nvSpPr>
            <p:cNvPr id="119" name="Oval">
              <a:extLst>
                <a:ext uri="{FF2B5EF4-FFF2-40B4-BE49-F238E27FC236}">
                  <a16:creationId xmlns:a16="http://schemas.microsoft.com/office/drawing/2014/main" id="{F83CB921-03EB-5840-844D-C367147FBF99}"/>
                </a:ext>
              </a:extLst>
            </p:cNvPr>
            <p:cNvSpPr/>
            <p:nvPr/>
          </p:nvSpPr>
          <p:spPr>
            <a:xfrm>
              <a:off x="-1" y="0"/>
              <a:ext cx="671269" cy="631600"/>
            </a:xfrm>
            <a:prstGeom prst="ellipse">
              <a:avLst/>
            </a:prstGeom>
            <a:solidFill>
              <a:srgbClr val="009FDF"/>
            </a:solidFill>
            <a:ln w="9360" cap="flat">
              <a:solidFill>
                <a:srgbClr val="000000"/>
              </a:solidFill>
              <a:prstDash val="solid"/>
              <a:round/>
            </a:ln>
            <a:effectLst/>
          </p:spPr>
          <p:txBody>
            <a:bodyPr wrap="square" lIns="45718" tIns="45718" rIns="45718" bIns="45718" numCol="1" anchor="ctr">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1000" spc="-1">
                  <a:latin typeface="+mj-lt"/>
                  <a:ea typeface="+mj-ea"/>
                  <a:cs typeface="+mj-cs"/>
                  <a:sym typeface="Arial"/>
                </a:defRPr>
              </a:pPr>
              <a:endParaRPr kumimoji="0" lang="en-US" sz="1000" b="0" i="0" u="none" strike="noStrike" kern="0" cap="none" spc="-1" normalizeH="0" baseline="0" noProof="0" dirty="0">
                <a:ln>
                  <a:noFill/>
                </a:ln>
                <a:solidFill>
                  <a:srgbClr val="000000"/>
                </a:solidFill>
                <a:effectLst/>
                <a:uLnTx/>
                <a:uFillTx/>
                <a:latin typeface="Arial"/>
                <a:cs typeface="Arial"/>
                <a:sym typeface="Arial"/>
              </a:endParaRPr>
            </a:p>
          </p:txBody>
        </p:sp>
        <p:sp>
          <p:nvSpPr>
            <p:cNvPr id="120" name="HPC">
              <a:extLst>
                <a:ext uri="{FF2B5EF4-FFF2-40B4-BE49-F238E27FC236}">
                  <a16:creationId xmlns:a16="http://schemas.microsoft.com/office/drawing/2014/main" id="{A7B7C8CD-6F7C-4F47-9A41-53F79A270AA3}"/>
                </a:ext>
              </a:extLst>
            </p:cNvPr>
            <p:cNvSpPr txBox="1"/>
            <p:nvPr/>
          </p:nvSpPr>
          <p:spPr>
            <a:xfrm>
              <a:off x="144071" y="217214"/>
              <a:ext cx="383123" cy="1895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999" tIns="26999" rIns="26999" bIns="26999" numCol="1" anchor="ctr">
              <a:spAutoFit/>
            </a:bodyPr>
            <a:lstStyle>
              <a:lvl1pPr algn="ctr" defTabSz="342900">
                <a:defRPr sz="1000" spc="-1">
                  <a:latin typeface="+mj-lt"/>
                  <a:ea typeface="+mj-ea"/>
                  <a:cs typeface="+mj-cs"/>
                  <a:sym typeface="Arial"/>
                </a:defRPr>
              </a:lvl1pPr>
            </a:lstStyle>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1" normalizeH="0" baseline="0" noProof="0">
                  <a:ln>
                    <a:noFill/>
                  </a:ln>
                  <a:solidFill>
                    <a:srgbClr val="000000"/>
                  </a:solidFill>
                  <a:effectLst/>
                  <a:uLnTx/>
                  <a:uFillTx/>
                  <a:latin typeface="Arial"/>
                  <a:cs typeface="Arial"/>
                  <a:sym typeface="Arial"/>
                </a:rPr>
                <a:t>HPC</a:t>
              </a:r>
              <a:endParaRPr kumimoji="0" lang="en-US" sz="1000" b="0" i="0" u="none" strike="noStrike" kern="0" cap="none" spc="-1" normalizeH="0" baseline="0" noProof="0" dirty="0">
                <a:ln>
                  <a:noFill/>
                </a:ln>
                <a:solidFill>
                  <a:srgbClr val="000000"/>
                </a:solidFill>
                <a:effectLst/>
                <a:uLnTx/>
                <a:uFillTx/>
                <a:latin typeface="Arial"/>
                <a:cs typeface="Arial"/>
                <a:sym typeface="Arial"/>
              </a:endParaRPr>
            </a:p>
          </p:txBody>
        </p:sp>
      </p:grpSp>
      <p:grpSp>
        <p:nvGrpSpPr>
          <p:cNvPr id="27" name="CustomShape 4">
            <a:extLst>
              <a:ext uri="{FF2B5EF4-FFF2-40B4-BE49-F238E27FC236}">
                <a16:creationId xmlns:a16="http://schemas.microsoft.com/office/drawing/2014/main" id="{32EB0979-3CA9-0743-98E8-F15AA169E224}"/>
              </a:ext>
            </a:extLst>
          </p:cNvPr>
          <p:cNvGrpSpPr/>
          <p:nvPr/>
        </p:nvGrpSpPr>
        <p:grpSpPr>
          <a:xfrm>
            <a:off x="9575908" y="2910379"/>
            <a:ext cx="706232" cy="711880"/>
            <a:chOff x="0" y="0"/>
            <a:chExt cx="671266" cy="631599"/>
          </a:xfrm>
        </p:grpSpPr>
        <p:sp>
          <p:nvSpPr>
            <p:cNvPr id="117" name="Oval">
              <a:extLst>
                <a:ext uri="{FF2B5EF4-FFF2-40B4-BE49-F238E27FC236}">
                  <a16:creationId xmlns:a16="http://schemas.microsoft.com/office/drawing/2014/main" id="{BE077FCB-BF4E-1E41-8F02-80198118360E}"/>
                </a:ext>
              </a:extLst>
            </p:cNvPr>
            <p:cNvSpPr/>
            <p:nvPr/>
          </p:nvSpPr>
          <p:spPr>
            <a:xfrm>
              <a:off x="-1" y="0"/>
              <a:ext cx="671267" cy="631600"/>
            </a:xfrm>
            <a:prstGeom prst="ellipse">
              <a:avLst/>
            </a:prstGeom>
            <a:solidFill>
              <a:srgbClr val="A3C1D5"/>
            </a:solidFill>
            <a:ln w="9360" cap="flat">
              <a:solidFill>
                <a:srgbClr val="000000"/>
              </a:solidFill>
              <a:prstDash val="solid"/>
              <a:round/>
            </a:ln>
            <a:effectLst/>
          </p:spPr>
          <p:txBody>
            <a:bodyPr wrap="square" lIns="45718" tIns="45718" rIns="45718" bIns="45718" numCol="1" anchor="ctr">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900" spc="-1">
                  <a:latin typeface="+mj-lt"/>
                  <a:ea typeface="+mj-ea"/>
                  <a:cs typeface="+mj-cs"/>
                  <a:sym typeface="Arial"/>
                </a:defRPr>
              </a:pPr>
              <a:endParaRPr kumimoji="0" lang="en-US" sz="900" b="0" i="0" u="none" strike="noStrike" kern="0" cap="none" spc="-1" normalizeH="0" baseline="0" noProof="0" dirty="0">
                <a:ln>
                  <a:noFill/>
                </a:ln>
                <a:solidFill>
                  <a:srgbClr val="000000"/>
                </a:solidFill>
                <a:effectLst/>
                <a:uLnTx/>
                <a:uFillTx/>
                <a:latin typeface="Arial"/>
                <a:cs typeface="Arial"/>
                <a:sym typeface="Arial"/>
              </a:endParaRPr>
            </a:p>
          </p:txBody>
        </p:sp>
        <p:sp>
          <p:nvSpPr>
            <p:cNvPr id="118" name="HPC with GPU">
              <a:extLst>
                <a:ext uri="{FF2B5EF4-FFF2-40B4-BE49-F238E27FC236}">
                  <a16:creationId xmlns:a16="http://schemas.microsoft.com/office/drawing/2014/main" id="{8535B699-43E4-B845-8E1B-DC68B8E7788E}"/>
                </a:ext>
              </a:extLst>
            </p:cNvPr>
            <p:cNvSpPr txBox="1"/>
            <p:nvPr/>
          </p:nvSpPr>
          <p:spPr>
            <a:xfrm>
              <a:off x="144071" y="96355"/>
              <a:ext cx="383122" cy="4312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999" tIns="26999" rIns="26999" bIns="26999" numCol="1" anchor="ctr">
              <a:spAutoFit/>
            </a:bodyPr>
            <a:lstStyle>
              <a:lvl1pPr algn="ctr" defTabSz="342900">
                <a:defRPr sz="900" spc="-1">
                  <a:latin typeface="+mj-lt"/>
                  <a:ea typeface="+mj-ea"/>
                  <a:cs typeface="+mj-cs"/>
                  <a:sym typeface="Arial"/>
                </a:defRPr>
              </a:lvl1pPr>
            </a:lstStyle>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900" b="0" i="0" u="none" strike="noStrike" kern="0" cap="none" spc="-1" normalizeH="0" baseline="0" noProof="0">
                  <a:ln>
                    <a:noFill/>
                  </a:ln>
                  <a:solidFill>
                    <a:srgbClr val="000000"/>
                  </a:solidFill>
                  <a:effectLst/>
                  <a:uLnTx/>
                  <a:uFillTx/>
                  <a:latin typeface="Arial"/>
                  <a:cs typeface="Arial"/>
                  <a:sym typeface="Arial"/>
                </a:rPr>
                <a:t>HPC with GPU</a:t>
              </a:r>
              <a:endParaRPr kumimoji="0" lang="en-US" sz="900" b="0" i="0" u="none" strike="noStrike" kern="0" cap="none" spc="-1" normalizeH="0" baseline="0" noProof="0" dirty="0">
                <a:ln>
                  <a:noFill/>
                </a:ln>
                <a:solidFill>
                  <a:srgbClr val="000000"/>
                </a:solidFill>
                <a:effectLst/>
                <a:uLnTx/>
                <a:uFillTx/>
                <a:latin typeface="Arial"/>
                <a:cs typeface="Arial"/>
                <a:sym typeface="Arial"/>
              </a:endParaRPr>
            </a:p>
          </p:txBody>
        </p:sp>
      </p:grpSp>
      <p:grpSp>
        <p:nvGrpSpPr>
          <p:cNvPr id="28" name="CustomShape 5">
            <a:extLst>
              <a:ext uri="{FF2B5EF4-FFF2-40B4-BE49-F238E27FC236}">
                <a16:creationId xmlns:a16="http://schemas.microsoft.com/office/drawing/2014/main" id="{607AE51C-819C-334D-86B9-222923D42567}"/>
              </a:ext>
            </a:extLst>
          </p:cNvPr>
          <p:cNvGrpSpPr/>
          <p:nvPr/>
        </p:nvGrpSpPr>
        <p:grpSpPr>
          <a:xfrm>
            <a:off x="7976304" y="5812678"/>
            <a:ext cx="706234" cy="711881"/>
            <a:chOff x="0" y="0"/>
            <a:chExt cx="671267" cy="631599"/>
          </a:xfrm>
        </p:grpSpPr>
        <p:sp>
          <p:nvSpPr>
            <p:cNvPr id="115" name="Oval">
              <a:extLst>
                <a:ext uri="{FF2B5EF4-FFF2-40B4-BE49-F238E27FC236}">
                  <a16:creationId xmlns:a16="http://schemas.microsoft.com/office/drawing/2014/main" id="{1FEB1CFD-D5D7-A04D-B48E-E1C0ED86A414}"/>
                </a:ext>
              </a:extLst>
            </p:cNvPr>
            <p:cNvSpPr/>
            <p:nvPr/>
          </p:nvSpPr>
          <p:spPr>
            <a:xfrm>
              <a:off x="-1" y="0"/>
              <a:ext cx="671269" cy="631600"/>
            </a:xfrm>
            <a:prstGeom prst="ellipse">
              <a:avLst/>
            </a:prstGeom>
            <a:solidFill>
              <a:srgbClr val="009FDF"/>
            </a:solidFill>
            <a:ln w="9360" cap="flat">
              <a:solidFill>
                <a:srgbClr val="000000"/>
              </a:solidFill>
              <a:prstDash val="solid"/>
              <a:round/>
            </a:ln>
            <a:effectLst/>
          </p:spPr>
          <p:txBody>
            <a:bodyPr wrap="square" lIns="45718" tIns="45718" rIns="45718" bIns="45718" numCol="1" anchor="ctr">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1000" spc="-1">
                  <a:latin typeface="+mj-lt"/>
                  <a:ea typeface="+mj-ea"/>
                  <a:cs typeface="+mj-cs"/>
                  <a:sym typeface="Arial"/>
                </a:defRPr>
              </a:pPr>
              <a:endParaRPr kumimoji="0" lang="en-US" sz="1000" b="0" i="0" u="none" strike="noStrike" kern="0" cap="none" spc="-1" normalizeH="0" baseline="0" noProof="0" dirty="0">
                <a:ln>
                  <a:noFill/>
                </a:ln>
                <a:solidFill>
                  <a:srgbClr val="000000"/>
                </a:solidFill>
                <a:effectLst/>
                <a:uLnTx/>
                <a:uFillTx/>
                <a:latin typeface="Arial"/>
                <a:cs typeface="Arial"/>
                <a:sym typeface="Arial"/>
              </a:endParaRPr>
            </a:p>
          </p:txBody>
        </p:sp>
        <p:sp>
          <p:nvSpPr>
            <p:cNvPr id="116" name="HPC">
              <a:extLst>
                <a:ext uri="{FF2B5EF4-FFF2-40B4-BE49-F238E27FC236}">
                  <a16:creationId xmlns:a16="http://schemas.microsoft.com/office/drawing/2014/main" id="{49B2D102-9982-6E4B-AEE4-A55B1DE10505}"/>
                </a:ext>
              </a:extLst>
            </p:cNvPr>
            <p:cNvSpPr txBox="1"/>
            <p:nvPr/>
          </p:nvSpPr>
          <p:spPr>
            <a:xfrm>
              <a:off x="144071" y="217214"/>
              <a:ext cx="383123" cy="1895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6999" tIns="26999" rIns="26999" bIns="26999" numCol="1" anchor="ctr">
              <a:spAutoFit/>
            </a:bodyPr>
            <a:lstStyle>
              <a:lvl1pPr algn="ctr" defTabSz="342900">
                <a:defRPr sz="1000" spc="-1">
                  <a:latin typeface="+mj-lt"/>
                  <a:ea typeface="+mj-ea"/>
                  <a:cs typeface="+mj-cs"/>
                  <a:sym typeface="Arial"/>
                </a:defRPr>
              </a:lvl1pPr>
            </a:lstStyle>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1" normalizeH="0" baseline="0" noProof="0">
                  <a:ln>
                    <a:noFill/>
                  </a:ln>
                  <a:solidFill>
                    <a:srgbClr val="000000"/>
                  </a:solidFill>
                  <a:effectLst/>
                  <a:uLnTx/>
                  <a:uFillTx/>
                  <a:latin typeface="Arial"/>
                  <a:cs typeface="Arial"/>
                  <a:sym typeface="Arial"/>
                </a:rPr>
                <a:t>HPC</a:t>
              </a:r>
              <a:endParaRPr kumimoji="0" lang="en-US" sz="1000" b="0" i="0" u="none" strike="noStrike" kern="0" cap="none" spc="-1" normalizeH="0" baseline="0" noProof="0" dirty="0">
                <a:ln>
                  <a:noFill/>
                </a:ln>
                <a:solidFill>
                  <a:srgbClr val="000000"/>
                </a:solidFill>
                <a:effectLst/>
                <a:uLnTx/>
                <a:uFillTx/>
                <a:latin typeface="Arial"/>
                <a:cs typeface="Arial"/>
                <a:sym typeface="Arial"/>
              </a:endParaRPr>
            </a:p>
          </p:txBody>
        </p:sp>
      </p:grpSp>
      <p:sp>
        <p:nvSpPr>
          <p:cNvPr id="29" name="Line 6">
            <a:extLst>
              <a:ext uri="{FF2B5EF4-FFF2-40B4-BE49-F238E27FC236}">
                <a16:creationId xmlns:a16="http://schemas.microsoft.com/office/drawing/2014/main" id="{10C051CD-E33A-464A-93B1-EFF407A48FA0}"/>
              </a:ext>
            </a:extLst>
          </p:cNvPr>
          <p:cNvSpPr/>
          <p:nvPr/>
        </p:nvSpPr>
        <p:spPr>
          <a:xfrm flipV="1">
            <a:off x="10430000" y="3653623"/>
            <a:ext cx="676625" cy="444683"/>
          </a:xfrm>
          <a:prstGeom prst="line">
            <a:avLst/>
          </a:prstGeom>
          <a:ln w="12600">
            <a:solidFill>
              <a:srgbClr val="000000"/>
            </a:solidFill>
            <a:prstDash val="lgDash"/>
          </a:ln>
        </p:spPr>
        <p:txBody>
          <a:bodyPr lIns="45718" tIns="45718" rIns="45718" bIns="45718"/>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sym typeface="Helvetica"/>
            </a:endParaRPr>
          </a:p>
        </p:txBody>
      </p:sp>
      <p:sp>
        <p:nvSpPr>
          <p:cNvPr id="30" name="Line 7">
            <a:extLst>
              <a:ext uri="{FF2B5EF4-FFF2-40B4-BE49-F238E27FC236}">
                <a16:creationId xmlns:a16="http://schemas.microsoft.com/office/drawing/2014/main" id="{8EB68925-5F85-D740-9271-384CA8E459FD}"/>
              </a:ext>
            </a:extLst>
          </p:cNvPr>
          <p:cNvSpPr/>
          <p:nvPr/>
        </p:nvSpPr>
        <p:spPr>
          <a:xfrm>
            <a:off x="9575909" y="5180452"/>
            <a:ext cx="452384" cy="758262"/>
          </a:xfrm>
          <a:prstGeom prst="line">
            <a:avLst/>
          </a:prstGeom>
          <a:ln w="6350">
            <a:solidFill>
              <a:srgbClr val="000000"/>
            </a:solidFill>
          </a:ln>
        </p:spPr>
        <p:txBody>
          <a:bodyPr lIns="45718" tIns="45718" rIns="45718" bIns="45718"/>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sym typeface="Helvetica"/>
            </a:endParaRPr>
          </a:p>
        </p:txBody>
      </p:sp>
      <p:pic>
        <p:nvPicPr>
          <p:cNvPr id="31" name="Grafik 44" descr="Grafik 44">
            <a:extLst>
              <a:ext uri="{FF2B5EF4-FFF2-40B4-BE49-F238E27FC236}">
                <a16:creationId xmlns:a16="http://schemas.microsoft.com/office/drawing/2014/main" id="{C8211C72-DF3F-9748-9E88-B66F8AFF0319}"/>
              </a:ext>
            </a:extLst>
          </p:cNvPr>
          <p:cNvPicPr>
            <a:picLocks noChangeAspect="1"/>
          </p:cNvPicPr>
          <p:nvPr/>
        </p:nvPicPr>
        <p:blipFill>
          <a:blip r:embed="rId3"/>
          <a:stretch>
            <a:fillRect/>
          </a:stretch>
        </p:blipFill>
        <p:spPr>
          <a:xfrm>
            <a:off x="7458105" y="4616555"/>
            <a:ext cx="269010" cy="288881"/>
          </a:xfrm>
          <a:prstGeom prst="rect">
            <a:avLst/>
          </a:prstGeom>
          <a:ln w="12700">
            <a:miter lim="400000"/>
          </a:ln>
        </p:spPr>
      </p:pic>
      <p:pic>
        <p:nvPicPr>
          <p:cNvPr id="32" name="Grafik 45" descr="Grafik 45">
            <a:extLst>
              <a:ext uri="{FF2B5EF4-FFF2-40B4-BE49-F238E27FC236}">
                <a16:creationId xmlns:a16="http://schemas.microsoft.com/office/drawing/2014/main" id="{29167696-5841-2A4A-B606-5B485E6F661A}"/>
              </a:ext>
            </a:extLst>
          </p:cNvPr>
          <p:cNvPicPr>
            <a:picLocks noChangeAspect="1"/>
          </p:cNvPicPr>
          <p:nvPr/>
        </p:nvPicPr>
        <p:blipFill>
          <a:blip r:embed="rId3"/>
          <a:stretch>
            <a:fillRect/>
          </a:stretch>
        </p:blipFill>
        <p:spPr>
          <a:xfrm>
            <a:off x="7458105" y="4616555"/>
            <a:ext cx="269010" cy="288881"/>
          </a:xfrm>
          <a:prstGeom prst="rect">
            <a:avLst/>
          </a:prstGeom>
          <a:ln w="12700">
            <a:miter lim="400000"/>
          </a:ln>
        </p:spPr>
      </p:pic>
      <p:pic>
        <p:nvPicPr>
          <p:cNvPr id="33" name="Grafik 46" descr="Grafik 46">
            <a:extLst>
              <a:ext uri="{FF2B5EF4-FFF2-40B4-BE49-F238E27FC236}">
                <a16:creationId xmlns:a16="http://schemas.microsoft.com/office/drawing/2014/main" id="{AD399D0F-4B3C-E244-8FB0-091700F20F32}"/>
              </a:ext>
            </a:extLst>
          </p:cNvPr>
          <p:cNvPicPr>
            <a:picLocks noChangeAspect="1"/>
          </p:cNvPicPr>
          <p:nvPr/>
        </p:nvPicPr>
        <p:blipFill>
          <a:blip r:embed="rId3"/>
          <a:stretch>
            <a:fillRect/>
          </a:stretch>
        </p:blipFill>
        <p:spPr>
          <a:xfrm>
            <a:off x="7458105" y="4616555"/>
            <a:ext cx="269010" cy="288881"/>
          </a:xfrm>
          <a:prstGeom prst="rect">
            <a:avLst/>
          </a:prstGeom>
          <a:ln w="12700">
            <a:miter lim="400000"/>
          </a:ln>
        </p:spPr>
      </p:pic>
      <p:sp>
        <p:nvSpPr>
          <p:cNvPr id="34" name="Line 39">
            <a:extLst>
              <a:ext uri="{FF2B5EF4-FFF2-40B4-BE49-F238E27FC236}">
                <a16:creationId xmlns:a16="http://schemas.microsoft.com/office/drawing/2014/main" id="{A4B2E612-53E6-3441-9E72-28F342FE3672}"/>
              </a:ext>
            </a:extLst>
          </p:cNvPr>
          <p:cNvSpPr/>
          <p:nvPr/>
        </p:nvSpPr>
        <p:spPr>
          <a:xfrm flipV="1">
            <a:off x="9500711" y="3622257"/>
            <a:ext cx="320973" cy="409322"/>
          </a:xfrm>
          <a:prstGeom prst="line">
            <a:avLst/>
          </a:prstGeom>
          <a:ln w="6350">
            <a:solidFill>
              <a:srgbClr val="000000"/>
            </a:solidFill>
          </a:ln>
        </p:spPr>
        <p:txBody>
          <a:bodyPr lIns="45718" tIns="45718" rIns="45718" bIns="45718"/>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sym typeface="Helvetica"/>
            </a:endParaRPr>
          </a:p>
        </p:txBody>
      </p:sp>
      <p:pic>
        <p:nvPicPr>
          <p:cNvPr id="35" name="Grafik 75" descr="Grafik 75">
            <a:extLst>
              <a:ext uri="{FF2B5EF4-FFF2-40B4-BE49-F238E27FC236}">
                <a16:creationId xmlns:a16="http://schemas.microsoft.com/office/drawing/2014/main" id="{8B4884AE-8BD4-3A49-B752-78DB4E3DCD33}"/>
              </a:ext>
            </a:extLst>
          </p:cNvPr>
          <p:cNvPicPr>
            <a:picLocks noChangeAspect="1"/>
          </p:cNvPicPr>
          <p:nvPr/>
        </p:nvPicPr>
        <p:blipFill>
          <a:blip r:embed="rId3"/>
          <a:stretch>
            <a:fillRect/>
          </a:stretch>
        </p:blipFill>
        <p:spPr>
          <a:xfrm>
            <a:off x="10128611" y="3341572"/>
            <a:ext cx="269010" cy="352908"/>
          </a:xfrm>
          <a:prstGeom prst="rect">
            <a:avLst/>
          </a:prstGeom>
          <a:ln w="12700">
            <a:miter lim="400000"/>
          </a:ln>
        </p:spPr>
      </p:pic>
      <p:pic>
        <p:nvPicPr>
          <p:cNvPr id="36" name="Grafik 77" descr="Grafik 77">
            <a:extLst>
              <a:ext uri="{FF2B5EF4-FFF2-40B4-BE49-F238E27FC236}">
                <a16:creationId xmlns:a16="http://schemas.microsoft.com/office/drawing/2014/main" id="{0D878DCB-25C3-A74C-A0E2-F09E000A8C4F}"/>
              </a:ext>
            </a:extLst>
          </p:cNvPr>
          <p:cNvPicPr>
            <a:picLocks noChangeAspect="1"/>
          </p:cNvPicPr>
          <p:nvPr/>
        </p:nvPicPr>
        <p:blipFill>
          <a:blip r:embed="rId3"/>
          <a:stretch>
            <a:fillRect/>
          </a:stretch>
        </p:blipFill>
        <p:spPr>
          <a:xfrm>
            <a:off x="11412870" y="3653623"/>
            <a:ext cx="269011" cy="288881"/>
          </a:xfrm>
          <a:prstGeom prst="rect">
            <a:avLst/>
          </a:prstGeom>
          <a:ln w="12700">
            <a:miter lim="400000"/>
          </a:ln>
        </p:spPr>
      </p:pic>
      <p:grpSp>
        <p:nvGrpSpPr>
          <p:cNvPr id="37" name="Group 40">
            <a:extLst>
              <a:ext uri="{FF2B5EF4-FFF2-40B4-BE49-F238E27FC236}">
                <a16:creationId xmlns:a16="http://schemas.microsoft.com/office/drawing/2014/main" id="{56433F50-C215-C44B-80B7-3BC2E8D8B7D3}"/>
              </a:ext>
            </a:extLst>
          </p:cNvPr>
          <p:cNvGrpSpPr/>
          <p:nvPr/>
        </p:nvGrpSpPr>
        <p:grpSpPr>
          <a:xfrm>
            <a:off x="6161049" y="5623004"/>
            <a:ext cx="1091541" cy="802994"/>
            <a:chOff x="0" y="0"/>
            <a:chExt cx="1037499" cy="712438"/>
          </a:xfrm>
        </p:grpSpPr>
        <p:grpSp>
          <p:nvGrpSpPr>
            <p:cNvPr id="110" name="CustomShape 41">
              <a:extLst>
                <a:ext uri="{FF2B5EF4-FFF2-40B4-BE49-F238E27FC236}">
                  <a16:creationId xmlns:a16="http://schemas.microsoft.com/office/drawing/2014/main" id="{0F122AC7-BFAA-114C-982E-6D9926F8AFCC}"/>
                </a:ext>
              </a:extLst>
            </p:cNvPr>
            <p:cNvGrpSpPr/>
            <p:nvPr/>
          </p:nvGrpSpPr>
          <p:grpSpPr>
            <a:xfrm>
              <a:off x="101082" y="-1"/>
              <a:ext cx="836033" cy="557763"/>
              <a:chOff x="0" y="0"/>
              <a:chExt cx="836032" cy="557762"/>
            </a:xfrm>
          </p:grpSpPr>
          <p:sp>
            <p:nvSpPr>
              <p:cNvPr id="113" name="Rectangle">
                <a:extLst>
                  <a:ext uri="{FF2B5EF4-FFF2-40B4-BE49-F238E27FC236}">
                    <a16:creationId xmlns:a16="http://schemas.microsoft.com/office/drawing/2014/main" id="{CC653C72-5B77-2E4C-A74C-4969D93D5362}"/>
                  </a:ext>
                </a:extLst>
              </p:cNvPr>
              <p:cNvSpPr/>
              <p:nvPr/>
            </p:nvSpPr>
            <p:spPr>
              <a:xfrm>
                <a:off x="0" y="0"/>
                <a:ext cx="836033" cy="557763"/>
              </a:xfrm>
              <a:prstGeom prst="rect">
                <a:avLst/>
              </a:prstGeom>
              <a:solidFill>
                <a:srgbClr val="004B7D"/>
              </a:solidFill>
              <a:ln w="9360" cap="flat">
                <a:solidFill>
                  <a:srgbClr val="000000"/>
                </a:solidFill>
                <a:prstDash val="solid"/>
                <a:round/>
              </a:ln>
              <a:effectLst/>
            </p:spPr>
            <p:txBody>
              <a:bodyPr wrap="square" lIns="45718" tIns="45718" rIns="45718" bIns="45718" numCol="1" anchor="t">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1000" spc="-1">
                    <a:latin typeface="+mj-lt"/>
                    <a:ea typeface="+mj-ea"/>
                    <a:cs typeface="+mj-cs"/>
                    <a:sym typeface="Arial"/>
                  </a:defRPr>
                </a:pPr>
                <a:endParaRPr kumimoji="0" lang="en-US" sz="1000" b="0" i="0" u="none" strike="noStrike" kern="0" cap="none" spc="-1" normalizeH="0" baseline="0" noProof="0" dirty="0">
                  <a:ln>
                    <a:noFill/>
                  </a:ln>
                  <a:solidFill>
                    <a:srgbClr val="000000"/>
                  </a:solidFill>
                  <a:effectLst/>
                  <a:uLnTx/>
                  <a:uFillTx/>
                  <a:latin typeface="Arial"/>
                  <a:cs typeface="Arial"/>
                  <a:sym typeface="Arial"/>
                </a:endParaRPr>
              </a:p>
            </p:txBody>
          </p:sp>
          <p:sp>
            <p:nvSpPr>
              <p:cNvPr id="114" name="Compute site">
                <a:extLst>
                  <a:ext uri="{FF2B5EF4-FFF2-40B4-BE49-F238E27FC236}">
                    <a16:creationId xmlns:a16="http://schemas.microsoft.com/office/drawing/2014/main" id="{E6267DEE-74A4-7545-81C3-05F6D878A9D9}"/>
                  </a:ext>
                </a:extLst>
              </p:cNvPr>
              <p:cNvSpPr txBox="1"/>
              <p:nvPr/>
            </p:nvSpPr>
            <p:spPr>
              <a:xfrm>
                <a:off x="50853" y="30511"/>
                <a:ext cx="734327" cy="3652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4999" tIns="44999" rIns="44999" bIns="44999" numCol="1" anchor="t">
                <a:spAutoFit/>
              </a:bodyPr>
              <a:lstStyle>
                <a:lvl1pPr algn="ctr" defTabSz="342900">
                  <a:defRPr sz="1000" spc="-1">
                    <a:solidFill>
                      <a:srgbClr val="FFFFFF"/>
                    </a:solidFill>
                    <a:latin typeface="+mj-lt"/>
                    <a:ea typeface="+mj-ea"/>
                    <a:cs typeface="+mj-cs"/>
                    <a:sym typeface="Arial"/>
                  </a:defRPr>
                </a:lvl1pPr>
              </a:lstStyle>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1000" b="0" i="0" u="none" strike="noStrike" kern="0" cap="none" spc="-1" normalizeH="0" baseline="0" noProof="0">
                    <a:ln>
                      <a:noFill/>
                    </a:ln>
                    <a:solidFill>
                      <a:srgbClr val="FFFFFF"/>
                    </a:solidFill>
                    <a:effectLst/>
                    <a:uLnTx/>
                    <a:uFillTx/>
                    <a:latin typeface="Arial"/>
                    <a:cs typeface="Arial"/>
                    <a:sym typeface="Arial"/>
                  </a:rPr>
                  <a:t>Compute site</a:t>
                </a:r>
                <a:endParaRPr kumimoji="0" lang="en-US" sz="1000" b="0" i="0" u="none" strike="noStrike" kern="0" cap="none" spc="-1" normalizeH="0" baseline="0" noProof="0" dirty="0">
                  <a:ln>
                    <a:noFill/>
                  </a:ln>
                  <a:solidFill>
                    <a:srgbClr val="FFFFFF"/>
                  </a:solidFill>
                  <a:effectLst/>
                  <a:uLnTx/>
                  <a:uFillTx/>
                  <a:latin typeface="Arial"/>
                  <a:cs typeface="Arial"/>
                  <a:sym typeface="Arial"/>
                </a:endParaRPr>
              </a:p>
            </p:txBody>
          </p:sp>
        </p:grpSp>
        <p:pic>
          <p:nvPicPr>
            <p:cNvPr id="111" name="Picture 211" descr="Picture 211">
              <a:extLst>
                <a:ext uri="{FF2B5EF4-FFF2-40B4-BE49-F238E27FC236}">
                  <a16:creationId xmlns:a16="http://schemas.microsoft.com/office/drawing/2014/main" id="{6F6D23F7-C169-E341-8649-26FDA68A50FC}"/>
                </a:ext>
              </a:extLst>
            </p:cNvPr>
            <p:cNvPicPr>
              <a:picLocks noChangeAspect="1"/>
            </p:cNvPicPr>
            <p:nvPr/>
          </p:nvPicPr>
          <p:blipFill>
            <a:blip r:embed="rId4"/>
            <a:stretch>
              <a:fillRect/>
            </a:stretch>
          </p:blipFill>
          <p:spPr>
            <a:xfrm>
              <a:off x="793400" y="468339"/>
              <a:ext cx="244099" cy="244099"/>
            </a:xfrm>
            <a:prstGeom prst="rect">
              <a:avLst/>
            </a:prstGeom>
            <a:ln w="12700" cap="flat">
              <a:noFill/>
              <a:miter lim="400000"/>
            </a:ln>
            <a:effectLst/>
          </p:spPr>
        </p:pic>
        <p:pic>
          <p:nvPicPr>
            <p:cNvPr id="112" name="Grafik 81" descr="Grafik 81">
              <a:extLst>
                <a:ext uri="{FF2B5EF4-FFF2-40B4-BE49-F238E27FC236}">
                  <a16:creationId xmlns:a16="http://schemas.microsoft.com/office/drawing/2014/main" id="{2FED42C9-DBB9-D241-B88E-D508D2E18470}"/>
                </a:ext>
              </a:extLst>
            </p:cNvPr>
            <p:cNvPicPr>
              <a:picLocks noChangeAspect="1"/>
            </p:cNvPicPr>
            <p:nvPr/>
          </p:nvPicPr>
          <p:blipFill>
            <a:blip r:embed="rId3"/>
            <a:stretch>
              <a:fillRect/>
            </a:stretch>
          </p:blipFill>
          <p:spPr>
            <a:xfrm>
              <a:off x="-1" y="407315"/>
              <a:ext cx="305122" cy="305123"/>
            </a:xfrm>
            <a:prstGeom prst="rect">
              <a:avLst/>
            </a:prstGeom>
            <a:ln w="12700" cap="flat">
              <a:noFill/>
              <a:miter lim="400000"/>
            </a:ln>
            <a:effectLst/>
          </p:spPr>
        </p:pic>
      </p:grpSp>
      <p:sp>
        <p:nvSpPr>
          <p:cNvPr id="38" name="Line 44">
            <a:extLst>
              <a:ext uri="{FF2B5EF4-FFF2-40B4-BE49-F238E27FC236}">
                <a16:creationId xmlns:a16="http://schemas.microsoft.com/office/drawing/2014/main" id="{DBCD8728-2108-6647-B722-F906EF3E512D}"/>
              </a:ext>
            </a:extLst>
          </p:cNvPr>
          <p:cNvSpPr/>
          <p:nvPr/>
        </p:nvSpPr>
        <p:spPr>
          <a:xfrm flipV="1">
            <a:off x="6706818" y="4942230"/>
            <a:ext cx="347776" cy="668091"/>
          </a:xfrm>
          <a:prstGeom prst="line">
            <a:avLst/>
          </a:prstGeom>
          <a:ln w="6350">
            <a:solidFill>
              <a:srgbClr val="000000"/>
            </a:solidFill>
          </a:ln>
        </p:spPr>
        <p:txBody>
          <a:bodyPr lIns="45718" tIns="45718" rIns="45718" bIns="45718"/>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sym typeface="Helvetica"/>
            </a:endParaRPr>
          </a:p>
        </p:txBody>
      </p:sp>
      <p:sp>
        <p:nvSpPr>
          <p:cNvPr id="40" name="Line 46">
            <a:extLst>
              <a:ext uri="{FF2B5EF4-FFF2-40B4-BE49-F238E27FC236}">
                <a16:creationId xmlns:a16="http://schemas.microsoft.com/office/drawing/2014/main" id="{74992CC4-A069-8649-A930-04835DDA5F28}"/>
              </a:ext>
            </a:extLst>
          </p:cNvPr>
          <p:cNvSpPr/>
          <p:nvPr/>
        </p:nvSpPr>
        <p:spPr>
          <a:xfrm flipH="1" flipV="1">
            <a:off x="6891516" y="3900551"/>
            <a:ext cx="163077" cy="342872"/>
          </a:xfrm>
          <a:prstGeom prst="line">
            <a:avLst/>
          </a:prstGeom>
          <a:ln w="6350">
            <a:solidFill>
              <a:srgbClr val="000000"/>
            </a:solidFill>
          </a:ln>
        </p:spPr>
        <p:txBody>
          <a:bodyPr lIns="45718" tIns="45718" rIns="45718" bIns="45718"/>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sym typeface="Helvetica"/>
            </a:endParaRPr>
          </a:p>
        </p:txBody>
      </p:sp>
      <p:sp>
        <p:nvSpPr>
          <p:cNvPr id="43" name="Line 47">
            <a:extLst>
              <a:ext uri="{FF2B5EF4-FFF2-40B4-BE49-F238E27FC236}">
                <a16:creationId xmlns:a16="http://schemas.microsoft.com/office/drawing/2014/main" id="{9A3B1623-3E30-2C44-90BA-C15E8D5A598D}"/>
              </a:ext>
            </a:extLst>
          </p:cNvPr>
          <p:cNvSpPr/>
          <p:nvPr/>
        </p:nvSpPr>
        <p:spPr>
          <a:xfrm flipH="1" flipV="1">
            <a:off x="8376473" y="3466853"/>
            <a:ext cx="145792" cy="564726"/>
          </a:xfrm>
          <a:prstGeom prst="line">
            <a:avLst/>
          </a:prstGeom>
          <a:ln w="6350">
            <a:solidFill>
              <a:srgbClr val="000000"/>
            </a:solidFill>
          </a:ln>
        </p:spPr>
        <p:txBody>
          <a:bodyPr lIns="45718" tIns="45718" rIns="45718" bIns="45718"/>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sym typeface="Helvetica"/>
            </a:endParaRPr>
          </a:p>
        </p:txBody>
      </p:sp>
      <p:sp>
        <p:nvSpPr>
          <p:cNvPr id="44" name="Line 48">
            <a:extLst>
              <a:ext uri="{FF2B5EF4-FFF2-40B4-BE49-F238E27FC236}">
                <a16:creationId xmlns:a16="http://schemas.microsoft.com/office/drawing/2014/main" id="{8675F7CB-22AF-6246-8FDD-E307C68B6379}"/>
              </a:ext>
            </a:extLst>
          </p:cNvPr>
          <p:cNvSpPr/>
          <p:nvPr/>
        </p:nvSpPr>
        <p:spPr>
          <a:xfrm flipV="1">
            <a:off x="8341730" y="5143802"/>
            <a:ext cx="172752" cy="668879"/>
          </a:xfrm>
          <a:prstGeom prst="line">
            <a:avLst/>
          </a:prstGeom>
          <a:ln w="6350">
            <a:solidFill>
              <a:srgbClr val="000000"/>
            </a:solidFill>
          </a:ln>
        </p:spPr>
        <p:txBody>
          <a:bodyPr lIns="45718" tIns="45718" rIns="45718" bIns="45718"/>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sym typeface="Helvetica"/>
            </a:endParaRPr>
          </a:p>
        </p:txBody>
      </p:sp>
      <p:grpSp>
        <p:nvGrpSpPr>
          <p:cNvPr id="45" name="Group 29">
            <a:extLst>
              <a:ext uri="{FF2B5EF4-FFF2-40B4-BE49-F238E27FC236}">
                <a16:creationId xmlns:a16="http://schemas.microsoft.com/office/drawing/2014/main" id="{51AE61F4-A6C0-9844-9353-BF1B0DED6349}"/>
              </a:ext>
            </a:extLst>
          </p:cNvPr>
          <p:cNvGrpSpPr/>
          <p:nvPr/>
        </p:nvGrpSpPr>
        <p:grpSpPr>
          <a:xfrm>
            <a:off x="7327459" y="4213957"/>
            <a:ext cx="1063474" cy="868361"/>
            <a:chOff x="0" y="-1"/>
            <a:chExt cx="1010821" cy="770433"/>
          </a:xfrm>
        </p:grpSpPr>
        <p:grpSp>
          <p:nvGrpSpPr>
            <p:cNvPr id="105" name="CustomShape 30">
              <a:extLst>
                <a:ext uri="{FF2B5EF4-FFF2-40B4-BE49-F238E27FC236}">
                  <a16:creationId xmlns:a16="http://schemas.microsoft.com/office/drawing/2014/main" id="{886848FD-3772-A84A-B539-9AE2E85AAE24}"/>
                </a:ext>
              </a:extLst>
            </p:cNvPr>
            <p:cNvGrpSpPr/>
            <p:nvPr/>
          </p:nvGrpSpPr>
          <p:grpSpPr>
            <a:xfrm>
              <a:off x="2684" y="-2"/>
              <a:ext cx="1008138" cy="545423"/>
              <a:chOff x="0" y="0"/>
              <a:chExt cx="1008136" cy="545422"/>
            </a:xfrm>
          </p:grpSpPr>
          <p:sp>
            <p:nvSpPr>
              <p:cNvPr id="108" name="Rectangle">
                <a:extLst>
                  <a:ext uri="{FF2B5EF4-FFF2-40B4-BE49-F238E27FC236}">
                    <a16:creationId xmlns:a16="http://schemas.microsoft.com/office/drawing/2014/main" id="{4D9D631F-C812-BF4C-9F62-78212188E20E}"/>
                  </a:ext>
                </a:extLst>
              </p:cNvPr>
              <p:cNvSpPr/>
              <p:nvPr/>
            </p:nvSpPr>
            <p:spPr>
              <a:xfrm>
                <a:off x="-1" y="-1"/>
                <a:ext cx="1008137" cy="545423"/>
              </a:xfrm>
              <a:prstGeom prst="rect">
                <a:avLst/>
              </a:prstGeom>
              <a:solidFill>
                <a:srgbClr val="F18F1F"/>
              </a:solidFill>
              <a:ln w="12700" cap="flat">
                <a:noFill/>
                <a:miter lim="400000"/>
              </a:ln>
              <a:effectLst/>
            </p:spPr>
            <p:txBody>
              <a:bodyPr wrap="square" lIns="45718" tIns="45718" rIns="45718" bIns="45718" numCol="1" anchor="t">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900" b="1" spc="-1">
                    <a:latin typeface="+mj-lt"/>
                    <a:ea typeface="+mj-ea"/>
                    <a:cs typeface="+mj-cs"/>
                    <a:sym typeface="Arial"/>
                  </a:defRPr>
                </a:pPr>
                <a:endParaRPr kumimoji="0" lang="en-US" sz="900" b="1" i="0" u="none" strike="noStrike" kern="0" cap="none" spc="-1" normalizeH="0" baseline="0" noProof="0" dirty="0">
                  <a:ln>
                    <a:noFill/>
                  </a:ln>
                  <a:solidFill>
                    <a:srgbClr val="000000"/>
                  </a:solidFill>
                  <a:effectLst/>
                  <a:uLnTx/>
                  <a:uFillTx/>
                  <a:latin typeface="Arial"/>
                  <a:cs typeface="Arial"/>
                  <a:sym typeface="Arial"/>
                </a:endParaRPr>
              </a:p>
            </p:txBody>
          </p:sp>
          <p:sp>
            <p:nvSpPr>
              <p:cNvPr id="109" name="General-purpose site CPU+storage">
                <a:extLst>
                  <a:ext uri="{FF2B5EF4-FFF2-40B4-BE49-F238E27FC236}">
                    <a16:creationId xmlns:a16="http://schemas.microsoft.com/office/drawing/2014/main" id="{47A00FE3-72D1-944F-A938-45A6A8799FDB}"/>
                  </a:ext>
                </a:extLst>
              </p:cNvPr>
              <p:cNvSpPr txBox="1"/>
              <p:nvPr/>
            </p:nvSpPr>
            <p:spPr>
              <a:xfrm>
                <a:off x="20341" y="-1"/>
                <a:ext cx="967454" cy="4398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1319" tIns="31319" rIns="31319" bIns="31319" numCol="1" anchor="t">
                <a:spAutoFit/>
              </a:bodyPr>
              <a:lstStyle/>
              <a:p>
                <a:pPr marL="0" marR="0" lvl="0" indent="0" algn="ctr" defTabSz="342900" rtl="0" eaLnBrk="1" fontAlgn="auto" latinLnBrk="0" hangingPunct="0">
                  <a:lnSpc>
                    <a:spcPct val="100000"/>
                  </a:lnSpc>
                  <a:spcBef>
                    <a:spcPts val="0"/>
                  </a:spcBef>
                  <a:spcAft>
                    <a:spcPts val="0"/>
                  </a:spcAft>
                  <a:buClrTx/>
                  <a:buSzTx/>
                  <a:buFontTx/>
                  <a:buNone/>
                  <a:tabLst/>
                  <a:defRPr sz="900" b="1" spc="-1">
                    <a:latin typeface="+mj-lt"/>
                    <a:ea typeface="+mj-ea"/>
                    <a:cs typeface="+mj-cs"/>
                    <a:sym typeface="Arial"/>
                  </a:defRPr>
                </a:pPr>
                <a:r>
                  <a:rPr kumimoji="0" lang="en-US" sz="900" b="1" i="0" u="none" strike="noStrike" kern="0" cap="none" spc="-1" normalizeH="0" baseline="0" noProof="0">
                    <a:ln>
                      <a:noFill/>
                    </a:ln>
                    <a:solidFill>
                      <a:srgbClr val="000000"/>
                    </a:solidFill>
                    <a:effectLst/>
                    <a:uLnTx/>
                    <a:uFillTx/>
                    <a:latin typeface="Arial"/>
                    <a:cs typeface="Arial"/>
                    <a:sym typeface="Arial"/>
                  </a:rPr>
                  <a:t>General-purpose site</a:t>
                </a:r>
                <a:br>
                  <a:rPr kumimoji="0" lang="en-US" sz="900" b="1" i="0" u="none" strike="noStrike" kern="0" cap="none" spc="-1" normalizeH="0" baseline="0" noProof="0">
                    <a:ln>
                      <a:noFill/>
                    </a:ln>
                    <a:solidFill>
                      <a:srgbClr val="000000"/>
                    </a:solidFill>
                    <a:effectLst/>
                    <a:uLnTx/>
                    <a:uFillTx/>
                    <a:latin typeface="Arial"/>
                    <a:cs typeface="Arial"/>
                    <a:sym typeface="Arial"/>
                  </a:rPr>
                </a:br>
                <a:r>
                  <a:rPr kumimoji="0" lang="en-US" sz="900" b="1" i="0" u="none" strike="noStrike" kern="0" cap="none" spc="-1" normalizeH="0" baseline="0" noProof="0">
                    <a:ln>
                      <a:noFill/>
                    </a:ln>
                    <a:solidFill>
                      <a:srgbClr val="000000"/>
                    </a:solidFill>
                    <a:effectLst/>
                    <a:uLnTx/>
                    <a:uFillTx/>
                    <a:latin typeface="Arial"/>
                    <a:cs typeface="Arial"/>
                    <a:sym typeface="Arial"/>
                  </a:rPr>
                  <a:t>CPU+storage</a:t>
                </a:r>
                <a:endParaRPr kumimoji="0" lang="en-US" sz="900" b="1" i="0" u="none" strike="noStrike" kern="0" cap="none" spc="-1" normalizeH="0" baseline="0" noProof="0" dirty="0">
                  <a:ln>
                    <a:noFill/>
                  </a:ln>
                  <a:solidFill>
                    <a:srgbClr val="000000"/>
                  </a:solidFill>
                  <a:effectLst/>
                  <a:uLnTx/>
                  <a:uFillTx/>
                  <a:latin typeface="Arial"/>
                  <a:cs typeface="Arial"/>
                  <a:sym typeface="Arial"/>
                </a:endParaRPr>
              </a:p>
            </p:txBody>
          </p:sp>
        </p:grpSp>
        <p:pic>
          <p:nvPicPr>
            <p:cNvPr id="106" name="Grafik 56" descr="Grafik 56">
              <a:extLst>
                <a:ext uri="{FF2B5EF4-FFF2-40B4-BE49-F238E27FC236}">
                  <a16:creationId xmlns:a16="http://schemas.microsoft.com/office/drawing/2014/main" id="{19ED64A2-80AB-C240-8B96-41664450C390}"/>
                </a:ext>
              </a:extLst>
            </p:cNvPr>
            <p:cNvPicPr>
              <a:picLocks noChangeAspect="1"/>
            </p:cNvPicPr>
            <p:nvPr/>
          </p:nvPicPr>
          <p:blipFill>
            <a:blip r:embed="rId3"/>
            <a:stretch>
              <a:fillRect/>
            </a:stretch>
          </p:blipFill>
          <p:spPr>
            <a:xfrm>
              <a:off x="-1" y="498798"/>
              <a:ext cx="255693" cy="256304"/>
            </a:xfrm>
            <a:prstGeom prst="rect">
              <a:avLst/>
            </a:prstGeom>
            <a:ln w="12700" cap="flat">
              <a:noFill/>
              <a:miter lim="400000"/>
            </a:ln>
            <a:effectLst/>
          </p:spPr>
        </p:pic>
        <p:pic>
          <p:nvPicPr>
            <p:cNvPr id="107" name="Picture 206" descr="Picture 206">
              <a:extLst>
                <a:ext uri="{FF2B5EF4-FFF2-40B4-BE49-F238E27FC236}">
                  <a16:creationId xmlns:a16="http://schemas.microsoft.com/office/drawing/2014/main" id="{1813B7E4-4E3D-7346-88D4-C077CC36FD8E}"/>
                </a:ext>
              </a:extLst>
            </p:cNvPr>
            <p:cNvPicPr>
              <a:picLocks noChangeAspect="1"/>
            </p:cNvPicPr>
            <p:nvPr/>
          </p:nvPicPr>
          <p:blipFill>
            <a:blip r:embed="rId5"/>
            <a:stretch>
              <a:fillRect/>
            </a:stretch>
          </p:blipFill>
          <p:spPr>
            <a:xfrm>
              <a:off x="715991" y="521756"/>
              <a:ext cx="248065" cy="248676"/>
            </a:xfrm>
            <a:prstGeom prst="rect">
              <a:avLst/>
            </a:prstGeom>
            <a:ln w="12700" cap="flat">
              <a:noFill/>
              <a:miter lim="400000"/>
            </a:ln>
            <a:effectLst/>
          </p:spPr>
        </p:pic>
      </p:grpSp>
      <p:grpSp>
        <p:nvGrpSpPr>
          <p:cNvPr id="46" name="Group 35">
            <a:extLst>
              <a:ext uri="{FF2B5EF4-FFF2-40B4-BE49-F238E27FC236}">
                <a16:creationId xmlns:a16="http://schemas.microsoft.com/office/drawing/2014/main" id="{AC8D4882-5B9A-E846-8B5D-1035EDFB991F}"/>
              </a:ext>
            </a:extLst>
          </p:cNvPr>
          <p:cNvGrpSpPr/>
          <p:nvPr/>
        </p:nvGrpSpPr>
        <p:grpSpPr>
          <a:xfrm>
            <a:off x="10994161" y="5434682"/>
            <a:ext cx="896914" cy="705349"/>
            <a:chOff x="-1" y="-1"/>
            <a:chExt cx="852508" cy="625804"/>
          </a:xfrm>
        </p:grpSpPr>
        <p:grpSp>
          <p:nvGrpSpPr>
            <p:cNvPr id="100" name="CustomShape 36">
              <a:extLst>
                <a:ext uri="{FF2B5EF4-FFF2-40B4-BE49-F238E27FC236}">
                  <a16:creationId xmlns:a16="http://schemas.microsoft.com/office/drawing/2014/main" id="{7360AE94-5FBB-964B-A716-29DE3CCA1819}"/>
                </a:ext>
              </a:extLst>
            </p:cNvPr>
            <p:cNvGrpSpPr/>
            <p:nvPr/>
          </p:nvGrpSpPr>
          <p:grpSpPr>
            <a:xfrm>
              <a:off x="43937" y="-2"/>
              <a:ext cx="731071" cy="531524"/>
              <a:chOff x="0" y="0"/>
              <a:chExt cx="731070" cy="531522"/>
            </a:xfrm>
          </p:grpSpPr>
          <p:sp>
            <p:nvSpPr>
              <p:cNvPr id="103" name="Rounded Rectangle">
                <a:extLst>
                  <a:ext uri="{FF2B5EF4-FFF2-40B4-BE49-F238E27FC236}">
                    <a16:creationId xmlns:a16="http://schemas.microsoft.com/office/drawing/2014/main" id="{603F54AA-F8EE-A843-A5E7-7E7D46229565}"/>
                  </a:ext>
                </a:extLst>
              </p:cNvPr>
              <p:cNvSpPr/>
              <p:nvPr/>
            </p:nvSpPr>
            <p:spPr>
              <a:xfrm>
                <a:off x="-1" y="-1"/>
                <a:ext cx="731072" cy="531524"/>
              </a:xfrm>
              <a:prstGeom prst="roundRect">
                <a:avLst>
                  <a:gd name="adj" fmla="val 16667"/>
                </a:avLst>
              </a:prstGeom>
              <a:solidFill>
                <a:srgbClr val="898D8D"/>
              </a:solidFill>
              <a:ln w="9360" cap="flat">
                <a:solidFill>
                  <a:srgbClr val="000000"/>
                </a:solidFill>
                <a:prstDash val="solid"/>
                <a:round/>
              </a:ln>
              <a:effectLst/>
            </p:spPr>
            <p:txBody>
              <a:bodyPr wrap="square" lIns="45718" tIns="45718" rIns="45718" bIns="45718" numCol="1" anchor="ctr">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1100" spc="-1">
                    <a:latin typeface="+mj-lt"/>
                    <a:ea typeface="+mj-ea"/>
                    <a:cs typeface="+mj-cs"/>
                    <a:sym typeface="Arial"/>
                  </a:defRPr>
                </a:pPr>
                <a:endParaRPr kumimoji="0" lang="en-US" sz="1100" b="0" i="0" u="none" strike="noStrike" kern="0" cap="none" spc="-1" normalizeH="0" baseline="0" noProof="0" dirty="0">
                  <a:ln>
                    <a:noFill/>
                  </a:ln>
                  <a:solidFill>
                    <a:srgbClr val="000000"/>
                  </a:solidFill>
                  <a:effectLst/>
                  <a:uLnTx/>
                  <a:uFillTx/>
                  <a:latin typeface="Arial"/>
                  <a:cs typeface="Arial"/>
                  <a:sym typeface="Arial"/>
                </a:endParaRPr>
              </a:p>
            </p:txBody>
          </p:sp>
          <p:sp>
            <p:nvSpPr>
              <p:cNvPr id="104" name="Cloud">
                <a:extLst>
                  <a:ext uri="{FF2B5EF4-FFF2-40B4-BE49-F238E27FC236}">
                    <a16:creationId xmlns:a16="http://schemas.microsoft.com/office/drawing/2014/main" id="{AE7DDBE8-BB65-8B48-A59E-02632402A44D}"/>
                  </a:ext>
                </a:extLst>
              </p:cNvPr>
              <p:cNvSpPr txBox="1"/>
              <p:nvPr/>
            </p:nvSpPr>
            <p:spPr>
              <a:xfrm>
                <a:off x="86970" y="150760"/>
                <a:ext cx="557130" cy="219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000" tIns="36000" rIns="36000" bIns="36000" numCol="1" anchor="ctr">
                <a:spAutoFit/>
              </a:bodyPr>
              <a:lstStyle>
                <a:lvl1pPr algn="ctr" defTabSz="342900">
                  <a:defRPr sz="1100" b="1" spc="-1">
                    <a:latin typeface="+mj-lt"/>
                    <a:ea typeface="+mj-ea"/>
                    <a:cs typeface="+mj-cs"/>
                    <a:sym typeface="Arial"/>
                  </a:defRPr>
                </a:lvl1pPr>
              </a:lstStyle>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1100" b="1" i="0" u="none" strike="noStrike" kern="0" cap="none" spc="-1" normalizeH="0" baseline="0" noProof="0">
                    <a:ln>
                      <a:noFill/>
                    </a:ln>
                    <a:solidFill>
                      <a:srgbClr val="000000"/>
                    </a:solidFill>
                    <a:effectLst/>
                    <a:uLnTx/>
                    <a:uFillTx/>
                    <a:latin typeface="Arial"/>
                    <a:cs typeface="Arial"/>
                    <a:sym typeface="Arial"/>
                  </a:rPr>
                  <a:t>Cloud</a:t>
                </a:r>
                <a:endParaRPr kumimoji="0" lang="en-US" sz="1100" b="1" i="0" u="none" strike="noStrike" kern="0" cap="none" spc="-1" normalizeH="0" baseline="0" noProof="0" dirty="0">
                  <a:ln>
                    <a:noFill/>
                  </a:ln>
                  <a:solidFill>
                    <a:srgbClr val="000000"/>
                  </a:solidFill>
                  <a:effectLst/>
                  <a:uLnTx/>
                  <a:uFillTx/>
                  <a:latin typeface="Arial"/>
                  <a:cs typeface="Arial"/>
                  <a:sym typeface="Arial"/>
                </a:endParaRPr>
              </a:p>
            </p:txBody>
          </p:sp>
        </p:grpSp>
        <p:pic>
          <p:nvPicPr>
            <p:cNvPr id="101" name="Picture 213" descr="Picture 213">
              <a:extLst>
                <a:ext uri="{FF2B5EF4-FFF2-40B4-BE49-F238E27FC236}">
                  <a16:creationId xmlns:a16="http://schemas.microsoft.com/office/drawing/2014/main" id="{48BDB4EC-9BD1-944B-87C3-B890A8B0B431}"/>
                </a:ext>
              </a:extLst>
            </p:cNvPr>
            <p:cNvPicPr>
              <a:picLocks noChangeAspect="1"/>
            </p:cNvPicPr>
            <p:nvPr/>
          </p:nvPicPr>
          <p:blipFill>
            <a:blip r:embed="rId4"/>
            <a:stretch>
              <a:fillRect/>
            </a:stretch>
          </p:blipFill>
          <p:spPr>
            <a:xfrm>
              <a:off x="590713" y="362788"/>
              <a:ext cx="261795" cy="261796"/>
            </a:xfrm>
            <a:prstGeom prst="rect">
              <a:avLst/>
            </a:prstGeom>
            <a:ln w="12700" cap="flat">
              <a:noFill/>
              <a:miter lim="400000"/>
            </a:ln>
            <a:effectLst/>
          </p:spPr>
        </p:pic>
        <p:pic>
          <p:nvPicPr>
            <p:cNvPr id="102" name="Grafik 95" descr="Grafik 95">
              <a:extLst>
                <a:ext uri="{FF2B5EF4-FFF2-40B4-BE49-F238E27FC236}">
                  <a16:creationId xmlns:a16="http://schemas.microsoft.com/office/drawing/2014/main" id="{EE312667-55F6-5343-A957-D2D3D155E38F}"/>
                </a:ext>
              </a:extLst>
            </p:cNvPr>
            <p:cNvPicPr>
              <a:picLocks noChangeAspect="1"/>
            </p:cNvPicPr>
            <p:nvPr/>
          </p:nvPicPr>
          <p:blipFill>
            <a:blip r:embed="rId3"/>
            <a:stretch>
              <a:fillRect/>
            </a:stretch>
          </p:blipFill>
          <p:spPr>
            <a:xfrm>
              <a:off x="-2" y="369501"/>
              <a:ext cx="255694" cy="256303"/>
            </a:xfrm>
            <a:prstGeom prst="rect">
              <a:avLst/>
            </a:prstGeom>
            <a:ln w="12700" cap="flat">
              <a:noFill/>
              <a:miter lim="400000"/>
            </a:ln>
            <a:effectLst/>
          </p:spPr>
        </p:pic>
      </p:grpSp>
      <p:grpSp>
        <p:nvGrpSpPr>
          <p:cNvPr id="54" name="CustomShape 41">
            <a:extLst>
              <a:ext uri="{FF2B5EF4-FFF2-40B4-BE49-F238E27FC236}">
                <a16:creationId xmlns:a16="http://schemas.microsoft.com/office/drawing/2014/main" id="{CF36C145-495E-1445-B529-41C06AC06074}"/>
              </a:ext>
            </a:extLst>
          </p:cNvPr>
          <p:cNvGrpSpPr/>
          <p:nvPr/>
        </p:nvGrpSpPr>
        <p:grpSpPr>
          <a:xfrm>
            <a:off x="6438282" y="3203697"/>
            <a:ext cx="879579" cy="628657"/>
            <a:chOff x="0" y="0"/>
            <a:chExt cx="836031" cy="557760"/>
          </a:xfrm>
        </p:grpSpPr>
        <p:sp>
          <p:nvSpPr>
            <p:cNvPr id="84" name="Rectangle">
              <a:extLst>
                <a:ext uri="{FF2B5EF4-FFF2-40B4-BE49-F238E27FC236}">
                  <a16:creationId xmlns:a16="http://schemas.microsoft.com/office/drawing/2014/main" id="{6A1E7701-DACA-D647-87FA-FC4D62ECA20C}"/>
                </a:ext>
              </a:extLst>
            </p:cNvPr>
            <p:cNvSpPr/>
            <p:nvPr/>
          </p:nvSpPr>
          <p:spPr>
            <a:xfrm>
              <a:off x="-1" y="0"/>
              <a:ext cx="836032" cy="557761"/>
            </a:xfrm>
            <a:prstGeom prst="rect">
              <a:avLst/>
            </a:prstGeom>
            <a:solidFill>
              <a:srgbClr val="004B7D"/>
            </a:solidFill>
            <a:ln w="9360" cap="flat">
              <a:solidFill>
                <a:srgbClr val="000000"/>
              </a:solidFill>
              <a:prstDash val="solid"/>
              <a:round/>
            </a:ln>
            <a:effectLst/>
          </p:spPr>
          <p:txBody>
            <a:bodyPr wrap="square" lIns="45718" tIns="45718" rIns="45718" bIns="45718" numCol="1" anchor="t">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1100" spc="-1">
                  <a:latin typeface="+mj-lt"/>
                  <a:ea typeface="+mj-ea"/>
                  <a:cs typeface="+mj-cs"/>
                  <a:sym typeface="Arial"/>
                </a:defRPr>
              </a:pPr>
              <a:endParaRPr kumimoji="0" lang="en-US" sz="1100" b="0" i="0" u="none" strike="noStrike" kern="0" cap="none" spc="-1" normalizeH="0" baseline="0" noProof="0" dirty="0">
                <a:ln>
                  <a:noFill/>
                </a:ln>
                <a:solidFill>
                  <a:srgbClr val="000000"/>
                </a:solidFill>
                <a:effectLst/>
                <a:uLnTx/>
                <a:uFillTx/>
                <a:latin typeface="Arial"/>
                <a:cs typeface="Arial"/>
                <a:sym typeface="Arial"/>
              </a:endParaRPr>
            </a:p>
          </p:txBody>
        </p:sp>
        <p:sp>
          <p:nvSpPr>
            <p:cNvPr id="85" name="Compute site">
              <a:extLst>
                <a:ext uri="{FF2B5EF4-FFF2-40B4-BE49-F238E27FC236}">
                  <a16:creationId xmlns:a16="http://schemas.microsoft.com/office/drawing/2014/main" id="{50425A53-B0F8-9144-B24C-6445ED3FE50D}"/>
                </a:ext>
              </a:extLst>
            </p:cNvPr>
            <p:cNvSpPr txBox="1"/>
            <p:nvPr/>
          </p:nvSpPr>
          <p:spPr>
            <a:xfrm>
              <a:off x="38139" y="22883"/>
              <a:ext cx="759752" cy="3677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3748" tIns="33748" rIns="33748" bIns="33748" numCol="1" anchor="t">
              <a:spAutoFit/>
            </a:bodyPr>
            <a:lstStyle>
              <a:lvl1pPr algn="ctr" defTabSz="342900">
                <a:defRPr sz="1100" spc="-1">
                  <a:solidFill>
                    <a:srgbClr val="FFFFFF"/>
                  </a:solidFill>
                  <a:latin typeface="+mj-lt"/>
                  <a:ea typeface="+mj-ea"/>
                  <a:cs typeface="+mj-cs"/>
                  <a:sym typeface="Arial"/>
                </a:defRPr>
              </a:lvl1pPr>
            </a:lstStyle>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1" normalizeH="0" baseline="0" noProof="0">
                  <a:ln>
                    <a:noFill/>
                  </a:ln>
                  <a:solidFill>
                    <a:srgbClr val="FFFFFF"/>
                  </a:solidFill>
                  <a:effectLst/>
                  <a:uLnTx/>
                  <a:uFillTx/>
                  <a:latin typeface="Arial"/>
                  <a:cs typeface="Arial"/>
                  <a:sym typeface="Arial"/>
                </a:rPr>
                <a:t>Compute site</a:t>
              </a:r>
              <a:endParaRPr kumimoji="0" lang="en-US" sz="1100" b="0" i="0" u="none" strike="noStrike" kern="0" cap="none" spc="-1" normalizeH="0" baseline="0" noProof="0" dirty="0">
                <a:ln>
                  <a:noFill/>
                </a:ln>
                <a:solidFill>
                  <a:srgbClr val="FFFFFF"/>
                </a:solidFill>
                <a:effectLst/>
                <a:uLnTx/>
                <a:uFillTx/>
                <a:latin typeface="Arial"/>
                <a:cs typeface="Arial"/>
                <a:sym typeface="Arial"/>
              </a:endParaRPr>
            </a:p>
          </p:txBody>
        </p:sp>
      </p:grpSp>
      <p:pic>
        <p:nvPicPr>
          <p:cNvPr id="55" name="Grafik 81" descr="Grafik 81">
            <a:extLst>
              <a:ext uri="{FF2B5EF4-FFF2-40B4-BE49-F238E27FC236}">
                <a16:creationId xmlns:a16="http://schemas.microsoft.com/office/drawing/2014/main" id="{510A426D-AFEB-A24D-B7AB-EEB31082B279}"/>
              </a:ext>
            </a:extLst>
          </p:cNvPr>
          <p:cNvPicPr>
            <a:picLocks noChangeAspect="1"/>
          </p:cNvPicPr>
          <p:nvPr/>
        </p:nvPicPr>
        <p:blipFill>
          <a:blip r:embed="rId3"/>
          <a:stretch>
            <a:fillRect/>
          </a:stretch>
        </p:blipFill>
        <p:spPr>
          <a:xfrm>
            <a:off x="6305289" y="3756493"/>
            <a:ext cx="321015" cy="343905"/>
          </a:xfrm>
          <a:prstGeom prst="rect">
            <a:avLst/>
          </a:prstGeom>
          <a:ln w="12700">
            <a:miter lim="400000"/>
          </a:ln>
        </p:spPr>
      </p:pic>
      <p:grpSp>
        <p:nvGrpSpPr>
          <p:cNvPr id="56" name="CustomShape 41">
            <a:extLst>
              <a:ext uri="{FF2B5EF4-FFF2-40B4-BE49-F238E27FC236}">
                <a16:creationId xmlns:a16="http://schemas.microsoft.com/office/drawing/2014/main" id="{21E87F55-6011-B04E-9498-718FEBBA8231}"/>
              </a:ext>
            </a:extLst>
          </p:cNvPr>
          <p:cNvGrpSpPr/>
          <p:nvPr/>
        </p:nvGrpSpPr>
        <p:grpSpPr>
          <a:xfrm>
            <a:off x="7890024" y="2838196"/>
            <a:ext cx="879578" cy="628658"/>
            <a:chOff x="0" y="0"/>
            <a:chExt cx="836029" cy="557762"/>
          </a:xfrm>
        </p:grpSpPr>
        <p:sp>
          <p:nvSpPr>
            <p:cNvPr id="82" name="Rectangle">
              <a:extLst>
                <a:ext uri="{FF2B5EF4-FFF2-40B4-BE49-F238E27FC236}">
                  <a16:creationId xmlns:a16="http://schemas.microsoft.com/office/drawing/2014/main" id="{89A17BB5-EFD2-7541-9D15-FCBC0C1BD628}"/>
                </a:ext>
              </a:extLst>
            </p:cNvPr>
            <p:cNvSpPr/>
            <p:nvPr/>
          </p:nvSpPr>
          <p:spPr>
            <a:xfrm>
              <a:off x="0" y="-1"/>
              <a:ext cx="836031" cy="557764"/>
            </a:xfrm>
            <a:prstGeom prst="rect">
              <a:avLst/>
            </a:prstGeom>
            <a:solidFill>
              <a:srgbClr val="004B7D"/>
            </a:solidFill>
            <a:ln w="9360" cap="flat">
              <a:solidFill>
                <a:srgbClr val="000000"/>
              </a:solidFill>
              <a:prstDash val="solid"/>
              <a:round/>
            </a:ln>
            <a:effectLst/>
          </p:spPr>
          <p:txBody>
            <a:bodyPr wrap="square" lIns="45718" tIns="45718" rIns="45718" bIns="45718" numCol="1" anchor="t">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1100" spc="-1">
                  <a:latin typeface="+mj-lt"/>
                  <a:ea typeface="+mj-ea"/>
                  <a:cs typeface="+mj-cs"/>
                  <a:sym typeface="Arial"/>
                </a:defRPr>
              </a:pPr>
              <a:endParaRPr kumimoji="0" lang="en-US" sz="1100" b="0" i="0" u="none" strike="noStrike" kern="0" cap="none" spc="-1" normalizeH="0" baseline="0" noProof="0" dirty="0">
                <a:ln>
                  <a:noFill/>
                </a:ln>
                <a:solidFill>
                  <a:srgbClr val="000000"/>
                </a:solidFill>
                <a:effectLst/>
                <a:uLnTx/>
                <a:uFillTx/>
                <a:latin typeface="Arial"/>
                <a:cs typeface="Arial"/>
                <a:sym typeface="Arial"/>
              </a:endParaRPr>
            </a:p>
          </p:txBody>
        </p:sp>
        <p:sp>
          <p:nvSpPr>
            <p:cNvPr id="83" name="Compute site">
              <a:extLst>
                <a:ext uri="{FF2B5EF4-FFF2-40B4-BE49-F238E27FC236}">
                  <a16:creationId xmlns:a16="http://schemas.microsoft.com/office/drawing/2014/main" id="{D29FCE75-6F94-744B-B7EA-98D782D472C9}"/>
                </a:ext>
              </a:extLst>
            </p:cNvPr>
            <p:cNvSpPr txBox="1"/>
            <p:nvPr/>
          </p:nvSpPr>
          <p:spPr>
            <a:xfrm>
              <a:off x="38139" y="22883"/>
              <a:ext cx="759752" cy="3677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3748" tIns="33748" rIns="33748" bIns="33748" numCol="1" anchor="t">
              <a:spAutoFit/>
            </a:bodyPr>
            <a:lstStyle>
              <a:lvl1pPr algn="ctr" defTabSz="342900">
                <a:defRPr sz="1100" spc="-1">
                  <a:solidFill>
                    <a:srgbClr val="FFFFFF"/>
                  </a:solidFill>
                  <a:latin typeface="+mj-lt"/>
                  <a:ea typeface="+mj-ea"/>
                  <a:cs typeface="+mj-cs"/>
                  <a:sym typeface="Arial"/>
                </a:defRPr>
              </a:lvl1pPr>
            </a:lstStyle>
            <a:p>
              <a:pPr marL="0" marR="0" lvl="0" indent="0" algn="ctr" defTabSz="342900" rtl="0" eaLnBrk="1" fontAlgn="auto" latinLnBrk="0" hangingPunct="0">
                <a:lnSpc>
                  <a:spcPct val="100000"/>
                </a:lnSpc>
                <a:spcBef>
                  <a:spcPts val="0"/>
                </a:spcBef>
                <a:spcAft>
                  <a:spcPts val="0"/>
                </a:spcAft>
                <a:buClrTx/>
                <a:buSzTx/>
                <a:buFontTx/>
                <a:buNone/>
                <a:tabLst/>
                <a:defRPr/>
              </a:pPr>
              <a:r>
                <a:rPr kumimoji="0" lang="en-US" sz="1100" b="0" i="0" u="none" strike="noStrike" kern="0" cap="none" spc="-1" normalizeH="0" baseline="0" noProof="0">
                  <a:ln>
                    <a:noFill/>
                  </a:ln>
                  <a:solidFill>
                    <a:srgbClr val="FFFFFF"/>
                  </a:solidFill>
                  <a:effectLst/>
                  <a:uLnTx/>
                  <a:uFillTx/>
                  <a:latin typeface="Arial"/>
                  <a:cs typeface="Arial"/>
                  <a:sym typeface="Arial"/>
                </a:rPr>
                <a:t>Compute site</a:t>
              </a:r>
              <a:endParaRPr kumimoji="0" lang="en-US" sz="1100" b="0" i="0" u="none" strike="noStrike" kern="0" cap="none" spc="-1" normalizeH="0" baseline="0" noProof="0" dirty="0">
                <a:ln>
                  <a:noFill/>
                </a:ln>
                <a:solidFill>
                  <a:srgbClr val="FFFFFF"/>
                </a:solidFill>
                <a:effectLst/>
                <a:uLnTx/>
                <a:uFillTx/>
                <a:latin typeface="Arial"/>
                <a:cs typeface="Arial"/>
                <a:sym typeface="Arial"/>
              </a:endParaRPr>
            </a:p>
          </p:txBody>
        </p:sp>
      </p:grpSp>
      <p:pic>
        <p:nvPicPr>
          <p:cNvPr id="57" name="Picture 211" descr="Picture 211">
            <a:extLst>
              <a:ext uri="{FF2B5EF4-FFF2-40B4-BE49-F238E27FC236}">
                <a16:creationId xmlns:a16="http://schemas.microsoft.com/office/drawing/2014/main" id="{437DABDD-5D6D-F745-9F81-16ACD84BA229}"/>
              </a:ext>
            </a:extLst>
          </p:cNvPr>
          <p:cNvPicPr>
            <a:picLocks noChangeAspect="1"/>
          </p:cNvPicPr>
          <p:nvPr/>
        </p:nvPicPr>
        <p:blipFill>
          <a:blip r:embed="rId4"/>
          <a:stretch>
            <a:fillRect/>
          </a:stretch>
        </p:blipFill>
        <p:spPr>
          <a:xfrm>
            <a:off x="8618402" y="3297246"/>
            <a:ext cx="256811" cy="275124"/>
          </a:xfrm>
          <a:prstGeom prst="rect">
            <a:avLst/>
          </a:prstGeom>
          <a:ln w="12700">
            <a:miter lim="400000"/>
          </a:ln>
        </p:spPr>
      </p:pic>
      <p:pic>
        <p:nvPicPr>
          <p:cNvPr id="58" name="Grafik 81" descr="Grafik 81">
            <a:extLst>
              <a:ext uri="{FF2B5EF4-FFF2-40B4-BE49-F238E27FC236}">
                <a16:creationId xmlns:a16="http://schemas.microsoft.com/office/drawing/2014/main" id="{6CCDA1B1-CB68-5D4B-933B-C69C071F5C3B}"/>
              </a:ext>
            </a:extLst>
          </p:cNvPr>
          <p:cNvPicPr>
            <a:picLocks noChangeAspect="1"/>
          </p:cNvPicPr>
          <p:nvPr/>
        </p:nvPicPr>
        <p:blipFill>
          <a:blip r:embed="rId3"/>
          <a:stretch>
            <a:fillRect/>
          </a:stretch>
        </p:blipFill>
        <p:spPr>
          <a:xfrm>
            <a:off x="7783676" y="3297284"/>
            <a:ext cx="321015" cy="343905"/>
          </a:xfrm>
          <a:prstGeom prst="rect">
            <a:avLst/>
          </a:prstGeom>
          <a:ln w="12700">
            <a:miter lim="400000"/>
          </a:ln>
        </p:spPr>
      </p:pic>
      <p:grpSp>
        <p:nvGrpSpPr>
          <p:cNvPr id="59" name="CustomShape 30">
            <a:extLst>
              <a:ext uri="{FF2B5EF4-FFF2-40B4-BE49-F238E27FC236}">
                <a16:creationId xmlns:a16="http://schemas.microsoft.com/office/drawing/2014/main" id="{1B454BF5-0BDF-814F-B256-69C0C1030FA6}"/>
              </a:ext>
            </a:extLst>
          </p:cNvPr>
          <p:cNvGrpSpPr/>
          <p:nvPr/>
        </p:nvGrpSpPr>
        <p:grpSpPr>
          <a:xfrm>
            <a:off x="8614480" y="4237567"/>
            <a:ext cx="1060646" cy="614750"/>
            <a:chOff x="0" y="0"/>
            <a:chExt cx="1008134" cy="545421"/>
          </a:xfrm>
        </p:grpSpPr>
        <p:sp>
          <p:nvSpPr>
            <p:cNvPr id="80" name="Rectangle">
              <a:extLst>
                <a:ext uri="{FF2B5EF4-FFF2-40B4-BE49-F238E27FC236}">
                  <a16:creationId xmlns:a16="http://schemas.microsoft.com/office/drawing/2014/main" id="{6BDB0497-F110-1F47-82B2-CBC0F7DE178F}"/>
                </a:ext>
              </a:extLst>
            </p:cNvPr>
            <p:cNvSpPr/>
            <p:nvPr/>
          </p:nvSpPr>
          <p:spPr>
            <a:xfrm>
              <a:off x="-1" y="-1"/>
              <a:ext cx="1008135" cy="545423"/>
            </a:xfrm>
            <a:prstGeom prst="rect">
              <a:avLst/>
            </a:prstGeom>
            <a:solidFill>
              <a:srgbClr val="F18F1F"/>
            </a:solidFill>
            <a:ln w="12700" cap="flat">
              <a:noFill/>
              <a:miter lim="400000"/>
            </a:ln>
            <a:effectLst/>
          </p:spPr>
          <p:txBody>
            <a:bodyPr wrap="square" lIns="45718" tIns="45718" rIns="45718" bIns="45718" numCol="1" anchor="t">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900" b="1" spc="-1">
                  <a:latin typeface="+mj-lt"/>
                  <a:ea typeface="+mj-ea"/>
                  <a:cs typeface="+mj-cs"/>
                  <a:sym typeface="Arial"/>
                </a:defRPr>
              </a:pPr>
              <a:endParaRPr kumimoji="0" lang="en-US" sz="900" b="1" i="0" u="none" strike="noStrike" kern="0" cap="none" spc="-1" normalizeH="0" baseline="0" noProof="0" dirty="0">
                <a:ln>
                  <a:noFill/>
                </a:ln>
                <a:solidFill>
                  <a:srgbClr val="000000"/>
                </a:solidFill>
                <a:effectLst/>
                <a:uLnTx/>
                <a:uFillTx/>
                <a:latin typeface="Arial"/>
                <a:cs typeface="Arial"/>
                <a:sym typeface="Arial"/>
              </a:endParaRPr>
            </a:p>
          </p:txBody>
        </p:sp>
        <p:sp>
          <p:nvSpPr>
            <p:cNvPr id="81" name="General-purpose site CPU+storage">
              <a:extLst>
                <a:ext uri="{FF2B5EF4-FFF2-40B4-BE49-F238E27FC236}">
                  <a16:creationId xmlns:a16="http://schemas.microsoft.com/office/drawing/2014/main" id="{EBA626E9-2BC8-354F-A5BD-744B43D1C236}"/>
                </a:ext>
              </a:extLst>
            </p:cNvPr>
            <p:cNvSpPr txBox="1"/>
            <p:nvPr/>
          </p:nvSpPr>
          <p:spPr>
            <a:xfrm>
              <a:off x="15255" y="-1"/>
              <a:ext cx="977624" cy="297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3489" tIns="23489" rIns="23489" bIns="23489" numCol="1" anchor="t">
              <a:spAutoFit/>
            </a:bodyPr>
            <a:lstStyle/>
            <a:p>
              <a:pPr marL="0" marR="0" lvl="0" indent="0" algn="ctr" defTabSz="342900" rtl="0" eaLnBrk="1" fontAlgn="auto" latinLnBrk="0" hangingPunct="0">
                <a:lnSpc>
                  <a:spcPct val="100000"/>
                </a:lnSpc>
                <a:spcBef>
                  <a:spcPts val="0"/>
                </a:spcBef>
                <a:spcAft>
                  <a:spcPts val="0"/>
                </a:spcAft>
                <a:buClrTx/>
                <a:buSzTx/>
                <a:buFontTx/>
                <a:buNone/>
                <a:tabLst/>
                <a:defRPr sz="900" b="1" spc="-1">
                  <a:latin typeface="+mj-lt"/>
                  <a:ea typeface="+mj-ea"/>
                  <a:cs typeface="+mj-cs"/>
                  <a:sym typeface="Arial"/>
                </a:defRPr>
              </a:pPr>
              <a:r>
                <a:rPr kumimoji="0" lang="en-US" sz="900" b="1" i="0" u="none" strike="noStrike" kern="0" cap="none" spc="-1" normalizeH="0" baseline="0" noProof="0">
                  <a:ln>
                    <a:noFill/>
                  </a:ln>
                  <a:solidFill>
                    <a:srgbClr val="000000"/>
                  </a:solidFill>
                  <a:effectLst/>
                  <a:uLnTx/>
                  <a:uFillTx/>
                  <a:latin typeface="Arial"/>
                  <a:cs typeface="Arial"/>
                  <a:sym typeface="Arial"/>
                </a:rPr>
                <a:t>Datenarchiv</a:t>
              </a:r>
              <a:br>
                <a:rPr kumimoji="0" lang="en-US" sz="900" b="1" i="0" u="none" strike="noStrike" kern="0" cap="none" spc="-1" normalizeH="0" baseline="0" noProof="0">
                  <a:ln>
                    <a:noFill/>
                  </a:ln>
                  <a:solidFill>
                    <a:srgbClr val="000000"/>
                  </a:solidFill>
                  <a:effectLst/>
                  <a:uLnTx/>
                  <a:uFillTx/>
                  <a:latin typeface="Arial"/>
                  <a:cs typeface="Arial"/>
                  <a:sym typeface="Arial"/>
                </a:rPr>
              </a:br>
              <a:r>
                <a:rPr kumimoji="0" lang="en-US" sz="900" b="1" i="0" u="none" strike="noStrike" kern="0" cap="none" spc="-1" normalizeH="0" baseline="0" noProof="0">
                  <a:ln>
                    <a:noFill/>
                  </a:ln>
                  <a:solidFill>
                    <a:srgbClr val="000000"/>
                  </a:solidFill>
                  <a:effectLst/>
                  <a:uLnTx/>
                  <a:uFillTx/>
                  <a:latin typeface="Arial"/>
                  <a:cs typeface="Arial"/>
                  <a:sym typeface="Arial"/>
                </a:rPr>
                <a:t>Storage</a:t>
              </a:r>
              <a:endParaRPr kumimoji="0" lang="en-US" sz="900" b="1" i="0" u="none" strike="noStrike" kern="0" cap="none" spc="-1" normalizeH="0" baseline="0" noProof="0" dirty="0">
                <a:ln>
                  <a:noFill/>
                </a:ln>
                <a:solidFill>
                  <a:srgbClr val="000000"/>
                </a:solidFill>
                <a:effectLst/>
                <a:uLnTx/>
                <a:uFillTx/>
                <a:latin typeface="Arial"/>
                <a:cs typeface="Arial"/>
                <a:sym typeface="Arial"/>
              </a:endParaRPr>
            </a:p>
          </p:txBody>
        </p:sp>
      </p:grpSp>
      <p:pic>
        <p:nvPicPr>
          <p:cNvPr id="60" name="Picture 206" descr="Picture 206">
            <a:extLst>
              <a:ext uri="{FF2B5EF4-FFF2-40B4-BE49-F238E27FC236}">
                <a16:creationId xmlns:a16="http://schemas.microsoft.com/office/drawing/2014/main" id="{67D413F8-0BA6-4A4C-8984-322F802B9CEB}"/>
              </a:ext>
            </a:extLst>
          </p:cNvPr>
          <p:cNvPicPr>
            <a:picLocks noChangeAspect="1"/>
          </p:cNvPicPr>
          <p:nvPr/>
        </p:nvPicPr>
        <p:blipFill>
          <a:blip r:embed="rId5"/>
          <a:stretch>
            <a:fillRect/>
          </a:stretch>
        </p:blipFill>
        <p:spPr>
          <a:xfrm>
            <a:off x="9234163" y="4592398"/>
            <a:ext cx="372515" cy="400060"/>
          </a:xfrm>
          <a:prstGeom prst="rect">
            <a:avLst/>
          </a:prstGeom>
          <a:ln w="12700">
            <a:miter lim="400000"/>
          </a:ln>
        </p:spPr>
      </p:pic>
      <p:grpSp>
        <p:nvGrpSpPr>
          <p:cNvPr id="61" name="CustomShape 30">
            <a:extLst>
              <a:ext uri="{FF2B5EF4-FFF2-40B4-BE49-F238E27FC236}">
                <a16:creationId xmlns:a16="http://schemas.microsoft.com/office/drawing/2014/main" id="{62A055E7-27D4-9D43-BE4C-8B89377C17D4}"/>
              </a:ext>
            </a:extLst>
          </p:cNvPr>
          <p:cNvGrpSpPr/>
          <p:nvPr/>
        </p:nvGrpSpPr>
        <p:grpSpPr>
          <a:xfrm>
            <a:off x="9898674" y="4237567"/>
            <a:ext cx="1060646" cy="614750"/>
            <a:chOff x="0" y="0"/>
            <a:chExt cx="1008134" cy="545421"/>
          </a:xfrm>
        </p:grpSpPr>
        <p:sp>
          <p:nvSpPr>
            <p:cNvPr id="78" name="Rectangle">
              <a:extLst>
                <a:ext uri="{FF2B5EF4-FFF2-40B4-BE49-F238E27FC236}">
                  <a16:creationId xmlns:a16="http://schemas.microsoft.com/office/drawing/2014/main" id="{8FE4EDDC-A57A-A446-940A-48417C7E0F12}"/>
                </a:ext>
              </a:extLst>
            </p:cNvPr>
            <p:cNvSpPr/>
            <p:nvPr/>
          </p:nvSpPr>
          <p:spPr>
            <a:xfrm>
              <a:off x="-1" y="-1"/>
              <a:ext cx="1008135" cy="545423"/>
            </a:xfrm>
            <a:prstGeom prst="rect">
              <a:avLst/>
            </a:prstGeom>
            <a:solidFill>
              <a:srgbClr val="F18F1F"/>
            </a:solidFill>
            <a:ln w="12700" cap="flat">
              <a:noFill/>
              <a:miter lim="400000"/>
            </a:ln>
            <a:effectLst/>
          </p:spPr>
          <p:txBody>
            <a:bodyPr wrap="square" lIns="45718" tIns="45718" rIns="45718" bIns="45718" numCol="1" anchor="t">
              <a:noAutofit/>
            </a:bodyPr>
            <a:lstStyle/>
            <a:p>
              <a:pPr marL="0" marR="0" lvl="0" indent="0" algn="ctr" defTabSz="342900" rtl="0" eaLnBrk="1" fontAlgn="auto" latinLnBrk="0" hangingPunct="0">
                <a:lnSpc>
                  <a:spcPct val="100000"/>
                </a:lnSpc>
                <a:spcBef>
                  <a:spcPts val="0"/>
                </a:spcBef>
                <a:spcAft>
                  <a:spcPts val="0"/>
                </a:spcAft>
                <a:buClrTx/>
                <a:buSzTx/>
                <a:buFontTx/>
                <a:buNone/>
                <a:tabLst/>
                <a:defRPr sz="900" b="1" spc="-1">
                  <a:latin typeface="+mj-lt"/>
                  <a:ea typeface="+mj-ea"/>
                  <a:cs typeface="+mj-cs"/>
                  <a:sym typeface="Arial"/>
                </a:defRPr>
              </a:pPr>
              <a:endParaRPr kumimoji="0" lang="en-US" sz="900" b="1" i="0" u="none" strike="noStrike" kern="0" cap="none" spc="-1" normalizeH="0" baseline="0" noProof="0" dirty="0">
                <a:ln>
                  <a:noFill/>
                </a:ln>
                <a:solidFill>
                  <a:srgbClr val="000000"/>
                </a:solidFill>
                <a:effectLst/>
                <a:uLnTx/>
                <a:uFillTx/>
                <a:latin typeface="Arial"/>
                <a:cs typeface="Arial"/>
                <a:sym typeface="Arial"/>
              </a:endParaRPr>
            </a:p>
          </p:txBody>
        </p:sp>
        <p:sp>
          <p:nvSpPr>
            <p:cNvPr id="79" name="General-purpose site CPU+storage">
              <a:extLst>
                <a:ext uri="{FF2B5EF4-FFF2-40B4-BE49-F238E27FC236}">
                  <a16:creationId xmlns:a16="http://schemas.microsoft.com/office/drawing/2014/main" id="{B28FBCE8-3556-E84D-8390-D1EFD28BD36E}"/>
                </a:ext>
              </a:extLst>
            </p:cNvPr>
            <p:cNvSpPr txBox="1"/>
            <p:nvPr/>
          </p:nvSpPr>
          <p:spPr>
            <a:xfrm>
              <a:off x="15255" y="-1"/>
              <a:ext cx="977624" cy="424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3489" tIns="23489" rIns="23489" bIns="23489" numCol="1" anchor="t">
              <a:spAutoFit/>
            </a:bodyPr>
            <a:lstStyle/>
            <a:p>
              <a:pPr marL="0" marR="0" lvl="0" indent="0" algn="ctr" defTabSz="342900" rtl="0" eaLnBrk="1" fontAlgn="auto" latinLnBrk="0" hangingPunct="0">
                <a:lnSpc>
                  <a:spcPct val="100000"/>
                </a:lnSpc>
                <a:spcBef>
                  <a:spcPts val="0"/>
                </a:spcBef>
                <a:spcAft>
                  <a:spcPts val="0"/>
                </a:spcAft>
                <a:buClrTx/>
                <a:buSzTx/>
                <a:buFontTx/>
                <a:buNone/>
                <a:tabLst/>
                <a:defRPr sz="900" b="1" spc="-1">
                  <a:latin typeface="+mj-lt"/>
                  <a:ea typeface="+mj-ea"/>
                  <a:cs typeface="+mj-cs"/>
                  <a:sym typeface="Arial"/>
                </a:defRPr>
              </a:pPr>
              <a:r>
                <a:rPr kumimoji="0" lang="en-US" sz="900" b="1" i="0" u="none" strike="noStrike" kern="0" cap="none" spc="-1" normalizeH="0" baseline="0" noProof="0">
                  <a:ln>
                    <a:noFill/>
                  </a:ln>
                  <a:solidFill>
                    <a:srgbClr val="000000"/>
                  </a:solidFill>
                  <a:effectLst/>
                  <a:uLnTx/>
                  <a:uFillTx/>
                  <a:latin typeface="Arial"/>
                  <a:cs typeface="Arial"/>
                  <a:sym typeface="Arial"/>
                </a:rPr>
                <a:t>General-purpose site</a:t>
              </a:r>
              <a:br>
                <a:rPr kumimoji="0" lang="en-US" sz="900" b="1" i="0" u="none" strike="noStrike" kern="0" cap="none" spc="-1" normalizeH="0" baseline="0" noProof="0">
                  <a:ln>
                    <a:noFill/>
                  </a:ln>
                  <a:solidFill>
                    <a:srgbClr val="000000"/>
                  </a:solidFill>
                  <a:effectLst/>
                  <a:uLnTx/>
                  <a:uFillTx/>
                  <a:latin typeface="Arial"/>
                  <a:cs typeface="Arial"/>
                  <a:sym typeface="Arial"/>
                </a:rPr>
              </a:br>
              <a:r>
                <a:rPr kumimoji="0" lang="en-US" sz="900" b="1" i="0" u="none" strike="noStrike" kern="0" cap="none" spc="-1" normalizeH="0" baseline="0" noProof="0">
                  <a:ln>
                    <a:noFill/>
                  </a:ln>
                  <a:solidFill>
                    <a:srgbClr val="000000"/>
                  </a:solidFill>
                  <a:effectLst/>
                  <a:uLnTx/>
                  <a:uFillTx/>
                  <a:latin typeface="Arial"/>
                  <a:cs typeface="Arial"/>
                  <a:sym typeface="Arial"/>
                </a:rPr>
                <a:t>CPU+storage</a:t>
              </a:r>
              <a:endParaRPr kumimoji="0" lang="en-US" sz="900" b="1" i="0" u="none" strike="noStrike" kern="0" cap="none" spc="-1" normalizeH="0" baseline="0" noProof="0" dirty="0">
                <a:ln>
                  <a:noFill/>
                </a:ln>
                <a:solidFill>
                  <a:srgbClr val="000000"/>
                </a:solidFill>
                <a:effectLst/>
                <a:uLnTx/>
                <a:uFillTx/>
                <a:latin typeface="Arial"/>
                <a:cs typeface="Arial"/>
                <a:sym typeface="Arial"/>
              </a:endParaRPr>
            </a:p>
          </p:txBody>
        </p:sp>
      </p:grpSp>
      <p:pic>
        <p:nvPicPr>
          <p:cNvPr id="62" name="Picture 206" descr="Picture 206">
            <a:extLst>
              <a:ext uri="{FF2B5EF4-FFF2-40B4-BE49-F238E27FC236}">
                <a16:creationId xmlns:a16="http://schemas.microsoft.com/office/drawing/2014/main" id="{33A0F6C3-33AA-AD48-932D-F712C86C102F}"/>
              </a:ext>
            </a:extLst>
          </p:cNvPr>
          <p:cNvPicPr>
            <a:picLocks noChangeAspect="1"/>
          </p:cNvPicPr>
          <p:nvPr/>
        </p:nvPicPr>
        <p:blipFill>
          <a:blip r:embed="rId5"/>
          <a:stretch>
            <a:fillRect/>
          </a:stretch>
        </p:blipFill>
        <p:spPr>
          <a:xfrm>
            <a:off x="7099855" y="3768217"/>
            <a:ext cx="260986" cy="280283"/>
          </a:xfrm>
          <a:prstGeom prst="rect">
            <a:avLst/>
          </a:prstGeom>
          <a:ln w="12700">
            <a:miter lim="400000"/>
          </a:ln>
        </p:spPr>
      </p:pic>
      <p:pic>
        <p:nvPicPr>
          <p:cNvPr id="63" name="Grafik 56" descr="Grafik 56">
            <a:extLst>
              <a:ext uri="{FF2B5EF4-FFF2-40B4-BE49-F238E27FC236}">
                <a16:creationId xmlns:a16="http://schemas.microsoft.com/office/drawing/2014/main" id="{07B1A5C6-C25B-EA4A-8B7B-7F362909041A}"/>
              </a:ext>
            </a:extLst>
          </p:cNvPr>
          <p:cNvPicPr>
            <a:picLocks noChangeAspect="1"/>
          </p:cNvPicPr>
          <p:nvPr/>
        </p:nvPicPr>
        <p:blipFill>
          <a:blip r:embed="rId3"/>
          <a:stretch>
            <a:fillRect/>
          </a:stretch>
        </p:blipFill>
        <p:spPr>
          <a:xfrm>
            <a:off x="9895848" y="4799765"/>
            <a:ext cx="269010" cy="288880"/>
          </a:xfrm>
          <a:prstGeom prst="rect">
            <a:avLst/>
          </a:prstGeom>
          <a:ln w="12700">
            <a:miter lim="400000"/>
          </a:ln>
        </p:spPr>
      </p:pic>
      <p:pic>
        <p:nvPicPr>
          <p:cNvPr id="64" name="Picture 206" descr="Picture 206">
            <a:extLst>
              <a:ext uri="{FF2B5EF4-FFF2-40B4-BE49-F238E27FC236}">
                <a16:creationId xmlns:a16="http://schemas.microsoft.com/office/drawing/2014/main" id="{8DD31A9D-A2B7-2842-92DA-44F206068324}"/>
              </a:ext>
            </a:extLst>
          </p:cNvPr>
          <p:cNvPicPr>
            <a:picLocks noChangeAspect="1"/>
          </p:cNvPicPr>
          <p:nvPr/>
        </p:nvPicPr>
        <p:blipFill>
          <a:blip r:embed="rId5"/>
          <a:stretch>
            <a:fillRect/>
          </a:stretch>
        </p:blipFill>
        <p:spPr>
          <a:xfrm>
            <a:off x="10649134" y="4825641"/>
            <a:ext cx="260985" cy="280283"/>
          </a:xfrm>
          <a:prstGeom prst="rect">
            <a:avLst/>
          </a:prstGeom>
          <a:ln w="12700">
            <a:miter lim="400000"/>
          </a:ln>
        </p:spPr>
      </p:pic>
      <p:sp>
        <p:nvSpPr>
          <p:cNvPr id="65" name="Line 6">
            <a:extLst>
              <a:ext uri="{FF2B5EF4-FFF2-40B4-BE49-F238E27FC236}">
                <a16:creationId xmlns:a16="http://schemas.microsoft.com/office/drawing/2014/main" id="{2271EFA8-CF23-5649-B492-8F9D302D044B}"/>
              </a:ext>
            </a:extLst>
          </p:cNvPr>
          <p:cNvSpPr/>
          <p:nvPr/>
        </p:nvSpPr>
        <p:spPr>
          <a:xfrm flipH="1" flipV="1">
            <a:off x="10544694" y="5151198"/>
            <a:ext cx="642209" cy="283487"/>
          </a:xfrm>
          <a:prstGeom prst="line">
            <a:avLst/>
          </a:prstGeom>
          <a:ln w="12600">
            <a:solidFill>
              <a:srgbClr val="000000"/>
            </a:solidFill>
            <a:prstDash val="lgDash"/>
          </a:ln>
        </p:spPr>
        <p:txBody>
          <a:bodyPr lIns="45718" tIns="45718" rIns="45718" bIns="45718"/>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Helvetica"/>
              <a:sym typeface="Helvetica"/>
            </a:endParaRPr>
          </a:p>
        </p:txBody>
      </p:sp>
      <p:pic>
        <p:nvPicPr>
          <p:cNvPr id="69" name="Screenshot 2020-07-02 at 11.09.08.png" descr="Screenshot 2020-07-02 at 11.09.08.png">
            <a:extLst>
              <a:ext uri="{FF2B5EF4-FFF2-40B4-BE49-F238E27FC236}">
                <a16:creationId xmlns:a16="http://schemas.microsoft.com/office/drawing/2014/main" id="{BCD4B60A-DA32-2B41-9F27-34C9632269F6}"/>
              </a:ext>
            </a:extLst>
          </p:cNvPr>
          <p:cNvPicPr>
            <a:picLocks noChangeAspect="1"/>
          </p:cNvPicPr>
          <p:nvPr/>
        </p:nvPicPr>
        <p:blipFill>
          <a:blip r:embed="rId6"/>
          <a:srcRect t="913" r="54" b="21327"/>
          <a:stretch>
            <a:fillRect/>
          </a:stretch>
        </p:blipFill>
        <p:spPr>
          <a:xfrm>
            <a:off x="9386408" y="5565368"/>
            <a:ext cx="1235106" cy="1103992"/>
          </a:xfrm>
          <a:custGeom>
            <a:avLst/>
            <a:gdLst/>
            <a:ahLst/>
            <a:cxnLst>
              <a:cxn ang="0">
                <a:pos x="wd2" y="hd2"/>
              </a:cxn>
              <a:cxn ang="5400000">
                <a:pos x="wd2" y="hd2"/>
              </a:cxn>
              <a:cxn ang="10800000">
                <a:pos x="wd2" y="hd2"/>
              </a:cxn>
              <a:cxn ang="16200000">
                <a:pos x="wd2" y="hd2"/>
              </a:cxn>
            </a:cxnLst>
            <a:rect l="0" t="0" r="r" b="b"/>
            <a:pathLst>
              <a:path w="21600" h="21595" extrusionOk="0">
                <a:moveTo>
                  <a:pt x="11399" y="0"/>
                </a:moveTo>
                <a:cubicBezTo>
                  <a:pt x="11184" y="-5"/>
                  <a:pt x="10733" y="192"/>
                  <a:pt x="9340" y="858"/>
                </a:cubicBezTo>
                <a:cubicBezTo>
                  <a:pt x="2357" y="4196"/>
                  <a:pt x="274" y="5159"/>
                  <a:pt x="146" y="5119"/>
                </a:cubicBezTo>
                <a:cubicBezTo>
                  <a:pt x="7" y="5075"/>
                  <a:pt x="0" y="5456"/>
                  <a:pt x="0" y="16153"/>
                </a:cubicBezTo>
                <a:cubicBezTo>
                  <a:pt x="0" y="16215"/>
                  <a:pt x="0" y="16229"/>
                  <a:pt x="0" y="16293"/>
                </a:cubicBezTo>
                <a:lnTo>
                  <a:pt x="0" y="21595"/>
                </a:lnTo>
                <a:lnTo>
                  <a:pt x="21600" y="21595"/>
                </a:lnTo>
                <a:lnTo>
                  <a:pt x="21593" y="16266"/>
                </a:lnTo>
                <a:lnTo>
                  <a:pt x="21571" y="5469"/>
                </a:lnTo>
                <a:cubicBezTo>
                  <a:pt x="21564" y="5263"/>
                  <a:pt x="21559" y="5108"/>
                  <a:pt x="21549" y="5005"/>
                </a:cubicBezTo>
                <a:lnTo>
                  <a:pt x="20059" y="4244"/>
                </a:lnTo>
                <a:cubicBezTo>
                  <a:pt x="19225" y="3819"/>
                  <a:pt x="18420" y="3428"/>
                  <a:pt x="18270" y="3369"/>
                </a:cubicBezTo>
                <a:cubicBezTo>
                  <a:pt x="17983" y="3256"/>
                  <a:pt x="15276" y="1910"/>
                  <a:pt x="14714" y="1602"/>
                </a:cubicBezTo>
                <a:cubicBezTo>
                  <a:pt x="14533" y="1502"/>
                  <a:pt x="14361" y="1427"/>
                  <a:pt x="14334" y="1427"/>
                </a:cubicBezTo>
                <a:cubicBezTo>
                  <a:pt x="14308" y="1427"/>
                  <a:pt x="13702" y="1127"/>
                  <a:pt x="12991" y="762"/>
                </a:cubicBezTo>
                <a:cubicBezTo>
                  <a:pt x="12279" y="396"/>
                  <a:pt x="11601" y="60"/>
                  <a:pt x="11479" y="18"/>
                </a:cubicBezTo>
                <a:cubicBezTo>
                  <a:pt x="11456" y="10"/>
                  <a:pt x="11429" y="1"/>
                  <a:pt x="11399" y="0"/>
                </a:cubicBezTo>
                <a:close/>
              </a:path>
            </a:pathLst>
          </a:custGeom>
          <a:ln w="12700">
            <a:miter lim="400000"/>
          </a:ln>
        </p:spPr>
      </p:pic>
      <p:sp>
        <p:nvSpPr>
          <p:cNvPr id="70" name="Datenportal…">
            <a:extLst>
              <a:ext uri="{FF2B5EF4-FFF2-40B4-BE49-F238E27FC236}">
                <a16:creationId xmlns:a16="http://schemas.microsoft.com/office/drawing/2014/main" id="{8D86FFE5-696D-E543-AB40-DB5E82182642}"/>
              </a:ext>
            </a:extLst>
          </p:cNvPr>
          <p:cNvSpPr txBox="1"/>
          <p:nvPr/>
        </p:nvSpPr>
        <p:spPr>
          <a:xfrm>
            <a:off x="9609087" y="6132182"/>
            <a:ext cx="842535" cy="461661"/>
          </a:xfrm>
          <a:prstGeom prst="rect">
            <a:avLst/>
          </a:prstGeom>
          <a:solidFill>
            <a:srgbClr val="FFFFFF">
              <a:alpha val="67306"/>
            </a:srgb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1200"/>
            </a:pPr>
            <a:r>
              <a:rPr kumimoji="0" lang="en-US" sz="1200" b="0" i="0" u="none" strike="noStrike" kern="0" cap="none" spc="0" normalizeH="0" baseline="0" noProof="0">
                <a:ln>
                  <a:noFill/>
                </a:ln>
                <a:solidFill>
                  <a:srgbClr val="000000"/>
                </a:solidFill>
                <a:effectLst/>
                <a:uLnTx/>
                <a:uFillTx/>
                <a:latin typeface="Helvetica"/>
                <a:sym typeface="Helvetica"/>
              </a:rPr>
              <a:t>Data portal</a:t>
            </a:r>
          </a:p>
          <a:p>
            <a:pPr marL="0" marR="0" lvl="0" indent="0" algn="ctr" defTabSz="457200" rtl="0" eaLnBrk="1" fontAlgn="auto" latinLnBrk="0" hangingPunct="0">
              <a:lnSpc>
                <a:spcPct val="100000"/>
              </a:lnSpc>
              <a:spcBef>
                <a:spcPts val="0"/>
              </a:spcBef>
              <a:spcAft>
                <a:spcPts val="0"/>
              </a:spcAft>
              <a:buClrTx/>
              <a:buSzTx/>
              <a:buFontTx/>
              <a:buNone/>
              <a:tabLst/>
              <a:defRPr sz="1200"/>
            </a:pPr>
            <a:r>
              <a:rPr kumimoji="0" lang="en-US" sz="1200" b="0" i="0" u="none" strike="noStrike" kern="0" cap="none" spc="0" normalizeH="0" baseline="0" noProof="0">
                <a:ln>
                  <a:noFill/>
                </a:ln>
                <a:solidFill>
                  <a:srgbClr val="000000"/>
                </a:solidFill>
                <a:effectLst/>
                <a:uLnTx/>
                <a:uFillTx/>
                <a:latin typeface="Helvetica"/>
                <a:sym typeface="Helvetica"/>
              </a:rPr>
              <a:t>https://.. </a:t>
            </a:r>
            <a:endParaRPr kumimoji="0" lang="en-US" sz="1200" b="0" i="0" u="none" strike="noStrike" kern="0" cap="none" spc="0" normalizeH="0" baseline="0" noProof="0" dirty="0">
              <a:ln>
                <a:noFill/>
              </a:ln>
              <a:solidFill>
                <a:srgbClr val="000000"/>
              </a:solidFill>
              <a:effectLst/>
              <a:uLnTx/>
              <a:uFillTx/>
              <a:latin typeface="Helvetica"/>
              <a:sym typeface="Helvetica"/>
            </a:endParaRPr>
          </a:p>
        </p:txBody>
      </p:sp>
      <p:pic>
        <p:nvPicPr>
          <p:cNvPr id="71" name="Grafik 77" descr="Grafik 77">
            <a:extLst>
              <a:ext uri="{FF2B5EF4-FFF2-40B4-BE49-F238E27FC236}">
                <a16:creationId xmlns:a16="http://schemas.microsoft.com/office/drawing/2014/main" id="{64E6AA4D-169D-5B44-AA20-1918BEE5C7C4}"/>
              </a:ext>
            </a:extLst>
          </p:cNvPr>
          <p:cNvPicPr>
            <a:picLocks noChangeAspect="1"/>
          </p:cNvPicPr>
          <p:nvPr/>
        </p:nvPicPr>
        <p:blipFill>
          <a:blip r:embed="rId3"/>
          <a:stretch>
            <a:fillRect/>
          </a:stretch>
        </p:blipFill>
        <p:spPr>
          <a:xfrm>
            <a:off x="8446613" y="6347162"/>
            <a:ext cx="269011" cy="288881"/>
          </a:xfrm>
          <a:prstGeom prst="rect">
            <a:avLst/>
          </a:prstGeom>
          <a:ln w="12700">
            <a:miter lim="400000"/>
          </a:ln>
        </p:spPr>
      </p:pic>
      <p:grpSp>
        <p:nvGrpSpPr>
          <p:cNvPr id="2" name="Gruppieren 1">
            <a:extLst>
              <a:ext uri="{FF2B5EF4-FFF2-40B4-BE49-F238E27FC236}">
                <a16:creationId xmlns:a16="http://schemas.microsoft.com/office/drawing/2014/main" id="{39D5099F-4426-A84D-9AED-27FFFA9F4403}"/>
              </a:ext>
            </a:extLst>
          </p:cNvPr>
          <p:cNvGrpSpPr/>
          <p:nvPr/>
        </p:nvGrpSpPr>
        <p:grpSpPr>
          <a:xfrm>
            <a:off x="159748" y="3243253"/>
            <a:ext cx="4566091" cy="2933031"/>
            <a:chOff x="188193" y="3269820"/>
            <a:chExt cx="4124048" cy="2457716"/>
          </a:xfrm>
        </p:grpSpPr>
        <p:grpSp>
          <p:nvGrpSpPr>
            <p:cNvPr id="123" name="Gruppieren 1">
              <a:extLst>
                <a:ext uri="{FF2B5EF4-FFF2-40B4-BE49-F238E27FC236}">
                  <a16:creationId xmlns:a16="http://schemas.microsoft.com/office/drawing/2014/main" id="{32F5A3A1-6E97-5E45-8368-FB20EA9B7672}"/>
                </a:ext>
              </a:extLst>
            </p:cNvPr>
            <p:cNvGrpSpPr/>
            <p:nvPr/>
          </p:nvGrpSpPr>
          <p:grpSpPr>
            <a:xfrm>
              <a:off x="555783" y="3269820"/>
              <a:ext cx="3756458" cy="2387811"/>
              <a:chOff x="-1" y="-1"/>
              <a:chExt cx="3072537" cy="1946666"/>
            </a:xfrm>
          </p:grpSpPr>
          <p:sp>
            <p:nvSpPr>
              <p:cNvPr id="124" name="Line 15">
                <a:extLst>
                  <a:ext uri="{FF2B5EF4-FFF2-40B4-BE49-F238E27FC236}">
                    <a16:creationId xmlns:a16="http://schemas.microsoft.com/office/drawing/2014/main" id="{607D9D82-1204-AA46-96E3-78BD0288F896}"/>
                  </a:ext>
                </a:extLst>
              </p:cNvPr>
              <p:cNvSpPr/>
              <p:nvPr/>
            </p:nvSpPr>
            <p:spPr>
              <a:xfrm>
                <a:off x="501912" y="324056"/>
                <a:ext cx="576483" cy="409579"/>
              </a:xfrm>
              <a:prstGeom prst="line">
                <a:avLst/>
              </a:prstGeom>
              <a:noFill/>
              <a:ln w="6350" cap="flat">
                <a:solidFill>
                  <a:srgbClr val="000000"/>
                </a:solidFill>
                <a:prstDash val="solid"/>
                <a:round/>
              </a:ln>
              <a:effectLst/>
            </p:spPr>
            <p:txBody>
              <a:bodyPr wrap="square" lIns="45719" tIns="45719" rIns="45719" bIns="45719" numCol="1" anchor="t">
                <a:noAutofit/>
              </a:bodyPr>
              <a:lstStyle/>
              <a:p>
                <a:pPr defTabSz="914400"/>
                <a:endParaRPr lang="en-US" dirty="0"/>
              </a:p>
            </p:txBody>
          </p:sp>
          <p:sp>
            <p:nvSpPr>
              <p:cNvPr id="125" name="Line 17">
                <a:extLst>
                  <a:ext uri="{FF2B5EF4-FFF2-40B4-BE49-F238E27FC236}">
                    <a16:creationId xmlns:a16="http://schemas.microsoft.com/office/drawing/2014/main" id="{EFA6903C-BC3F-7948-8623-653D58FFA0F2}"/>
                  </a:ext>
                </a:extLst>
              </p:cNvPr>
              <p:cNvSpPr/>
              <p:nvPr/>
            </p:nvSpPr>
            <p:spPr>
              <a:xfrm flipH="1">
                <a:off x="1686212" y="699697"/>
                <a:ext cx="648543" cy="409579"/>
              </a:xfrm>
              <a:prstGeom prst="line">
                <a:avLst/>
              </a:prstGeom>
              <a:noFill/>
              <a:ln w="6350" cap="flat">
                <a:solidFill>
                  <a:srgbClr val="000000"/>
                </a:solidFill>
                <a:prstDash val="solid"/>
                <a:round/>
              </a:ln>
              <a:effectLst/>
            </p:spPr>
            <p:txBody>
              <a:bodyPr wrap="square" lIns="45719" tIns="45719" rIns="45719" bIns="45719" numCol="1" anchor="t">
                <a:noAutofit/>
              </a:bodyPr>
              <a:lstStyle/>
              <a:p>
                <a:pPr defTabSz="914400"/>
                <a:endParaRPr lang="en-US" dirty="0"/>
              </a:p>
            </p:txBody>
          </p:sp>
          <p:sp>
            <p:nvSpPr>
              <p:cNvPr id="126" name="Line 18">
                <a:extLst>
                  <a:ext uri="{FF2B5EF4-FFF2-40B4-BE49-F238E27FC236}">
                    <a16:creationId xmlns:a16="http://schemas.microsoft.com/office/drawing/2014/main" id="{A74A7E19-AAA8-8249-9E06-827CB58B0448}"/>
                  </a:ext>
                </a:extLst>
              </p:cNvPr>
              <p:cNvSpPr/>
              <p:nvPr/>
            </p:nvSpPr>
            <p:spPr>
              <a:xfrm>
                <a:off x="1109368" y="350624"/>
                <a:ext cx="720964" cy="1"/>
              </a:xfrm>
              <a:prstGeom prst="line">
                <a:avLst/>
              </a:prstGeom>
              <a:noFill/>
              <a:ln w="6350" cap="flat">
                <a:solidFill>
                  <a:srgbClr val="000000"/>
                </a:solidFill>
                <a:prstDash val="solid"/>
                <a:round/>
              </a:ln>
              <a:effectLst/>
            </p:spPr>
            <p:txBody>
              <a:bodyPr wrap="square" lIns="45719" tIns="45719" rIns="45719" bIns="45719" numCol="1" anchor="t">
                <a:noAutofit/>
              </a:bodyPr>
              <a:lstStyle/>
              <a:p>
                <a:pPr defTabSz="914400"/>
                <a:endParaRPr lang="en-US" dirty="0"/>
              </a:p>
            </p:txBody>
          </p:sp>
          <p:grpSp>
            <p:nvGrpSpPr>
              <p:cNvPr id="127" name="Group 19">
                <a:extLst>
                  <a:ext uri="{FF2B5EF4-FFF2-40B4-BE49-F238E27FC236}">
                    <a16:creationId xmlns:a16="http://schemas.microsoft.com/office/drawing/2014/main" id="{5F7EA426-AEA1-F34F-8EF6-3B6F24B45347}"/>
                  </a:ext>
                </a:extLst>
              </p:cNvPr>
              <p:cNvGrpSpPr/>
              <p:nvPr/>
            </p:nvGrpSpPr>
            <p:grpSpPr>
              <a:xfrm>
                <a:off x="1830331" y="2327"/>
                <a:ext cx="1242205" cy="860661"/>
                <a:chOff x="100884" y="0"/>
                <a:chExt cx="1242203" cy="860660"/>
              </a:xfrm>
            </p:grpSpPr>
            <p:grpSp>
              <p:nvGrpSpPr>
                <p:cNvPr id="141" name="CustomShape 20">
                  <a:extLst>
                    <a:ext uri="{FF2B5EF4-FFF2-40B4-BE49-F238E27FC236}">
                      <a16:creationId xmlns:a16="http://schemas.microsoft.com/office/drawing/2014/main" id="{7029B8FF-8D72-204D-85B9-B7CAB7174667}"/>
                    </a:ext>
                  </a:extLst>
                </p:cNvPr>
                <p:cNvGrpSpPr/>
                <p:nvPr/>
              </p:nvGrpSpPr>
              <p:grpSpPr>
                <a:xfrm>
                  <a:off x="100884" y="0"/>
                  <a:ext cx="1007404" cy="696595"/>
                  <a:chOff x="0" y="0"/>
                  <a:chExt cx="1007402" cy="696594"/>
                </a:xfrm>
              </p:grpSpPr>
              <p:sp>
                <p:nvSpPr>
                  <p:cNvPr id="143" name="Rectangle">
                    <a:extLst>
                      <a:ext uri="{FF2B5EF4-FFF2-40B4-BE49-F238E27FC236}">
                        <a16:creationId xmlns:a16="http://schemas.microsoft.com/office/drawing/2014/main" id="{D5246450-B154-704E-B5B7-F38F05FE3876}"/>
                      </a:ext>
                    </a:extLst>
                  </p:cNvPr>
                  <p:cNvSpPr/>
                  <p:nvPr/>
                </p:nvSpPr>
                <p:spPr>
                  <a:xfrm>
                    <a:off x="0" y="0"/>
                    <a:ext cx="1007403" cy="696595"/>
                  </a:xfrm>
                  <a:prstGeom prst="rect">
                    <a:avLst/>
                  </a:prstGeom>
                  <a:solidFill>
                    <a:srgbClr val="004B7D"/>
                  </a:solidFill>
                  <a:ln w="9360" cap="flat">
                    <a:solidFill>
                      <a:srgbClr val="000000"/>
                    </a:solidFill>
                    <a:prstDash val="solid"/>
                    <a:round/>
                  </a:ln>
                  <a:effectLst/>
                </p:spPr>
                <p:txBody>
                  <a:bodyPr wrap="square" lIns="45719" tIns="45719" rIns="45719" bIns="45719" numCol="1" anchor="t">
                    <a:noAutofit/>
                  </a:bodyPr>
                  <a:lstStyle/>
                  <a:p>
                    <a:pPr algn="ctr" defTabSz="342900">
                      <a:defRPr sz="900" spc="-1"/>
                    </a:pPr>
                    <a:endParaRPr lang="en-US" dirty="0"/>
                  </a:p>
                </p:txBody>
              </p:sp>
              <p:sp>
                <p:nvSpPr>
                  <p:cNvPr id="144" name="Grid site CPU+Storage">
                    <a:extLst>
                      <a:ext uri="{FF2B5EF4-FFF2-40B4-BE49-F238E27FC236}">
                        <a16:creationId xmlns:a16="http://schemas.microsoft.com/office/drawing/2014/main" id="{753C7E1D-1DE0-4749-809C-F24DC3C9D053}"/>
                      </a:ext>
                    </a:extLst>
                  </p:cNvPr>
                  <p:cNvSpPr txBox="1"/>
                  <p:nvPr/>
                </p:nvSpPr>
                <p:spPr>
                  <a:xfrm>
                    <a:off x="61023" y="0"/>
                    <a:ext cx="885356" cy="4502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noAutofit/>
                  </a:bodyPr>
                  <a:lstStyle/>
                  <a:p>
                    <a:pPr algn="ctr" defTabSz="342900">
                      <a:defRPr sz="1400" spc="-1">
                        <a:solidFill>
                          <a:srgbClr val="FFFFFF"/>
                        </a:solidFill>
                      </a:defRPr>
                    </a:pPr>
                    <a:r>
                      <a:rPr lang="en-US"/>
                      <a:t>Data archiv</a:t>
                    </a:r>
                    <a:br>
                      <a:rPr lang="en-US"/>
                    </a:br>
                    <a:r>
                      <a:rPr lang="en-US" sz="900"/>
                      <a:t>Storage</a:t>
                    </a:r>
                    <a:endParaRPr lang="en-US" sz="900" dirty="0"/>
                  </a:p>
                </p:txBody>
              </p:sp>
            </p:grpSp>
            <p:pic>
              <p:nvPicPr>
                <p:cNvPr id="142" name="Picture 206" descr="Picture 206">
                  <a:extLst>
                    <a:ext uri="{FF2B5EF4-FFF2-40B4-BE49-F238E27FC236}">
                      <a16:creationId xmlns:a16="http://schemas.microsoft.com/office/drawing/2014/main" id="{0708F856-62DC-9642-9C7D-7586677E06A6}"/>
                    </a:ext>
                  </a:extLst>
                </p:cNvPr>
                <p:cNvPicPr>
                  <a:picLocks noChangeAspect="1"/>
                </p:cNvPicPr>
                <p:nvPr/>
              </p:nvPicPr>
              <p:blipFill>
                <a:blip r:embed="rId5"/>
                <a:stretch>
                  <a:fillRect/>
                </a:stretch>
              </p:blipFill>
              <p:spPr>
                <a:xfrm>
                  <a:off x="878415" y="360448"/>
                  <a:ext cx="464672" cy="500212"/>
                </a:xfrm>
                <a:prstGeom prst="rect">
                  <a:avLst/>
                </a:prstGeom>
                <a:ln w="12700" cap="flat">
                  <a:noFill/>
                  <a:miter lim="400000"/>
                </a:ln>
                <a:effectLst/>
              </p:spPr>
            </p:pic>
          </p:grpSp>
          <p:grpSp>
            <p:nvGrpSpPr>
              <p:cNvPr id="128" name="Group 21">
                <a:extLst>
                  <a:ext uri="{FF2B5EF4-FFF2-40B4-BE49-F238E27FC236}">
                    <a16:creationId xmlns:a16="http://schemas.microsoft.com/office/drawing/2014/main" id="{EE612032-900C-AC4A-BB91-4D4980913017}"/>
                  </a:ext>
                </a:extLst>
              </p:cNvPr>
              <p:cNvGrpSpPr/>
              <p:nvPr/>
            </p:nvGrpSpPr>
            <p:grpSpPr>
              <a:xfrm>
                <a:off x="792663" y="1086005"/>
                <a:ext cx="1259616" cy="860660"/>
                <a:chOff x="0" y="0"/>
                <a:chExt cx="1259614" cy="860659"/>
              </a:xfrm>
            </p:grpSpPr>
            <p:grpSp>
              <p:nvGrpSpPr>
                <p:cNvPr id="136" name="CustomShape 22">
                  <a:extLst>
                    <a:ext uri="{FF2B5EF4-FFF2-40B4-BE49-F238E27FC236}">
                      <a16:creationId xmlns:a16="http://schemas.microsoft.com/office/drawing/2014/main" id="{2C5A9C8C-80C0-D54C-B2EB-7514C42A8168}"/>
                    </a:ext>
                  </a:extLst>
                </p:cNvPr>
                <p:cNvGrpSpPr/>
                <p:nvPr/>
              </p:nvGrpSpPr>
              <p:grpSpPr>
                <a:xfrm>
                  <a:off x="100884" y="0"/>
                  <a:ext cx="1007404" cy="696595"/>
                  <a:chOff x="0" y="0"/>
                  <a:chExt cx="1007402" cy="696594"/>
                </a:xfrm>
              </p:grpSpPr>
              <p:sp>
                <p:nvSpPr>
                  <p:cNvPr id="139" name="Rectangle">
                    <a:extLst>
                      <a:ext uri="{FF2B5EF4-FFF2-40B4-BE49-F238E27FC236}">
                        <a16:creationId xmlns:a16="http://schemas.microsoft.com/office/drawing/2014/main" id="{D63CD26A-C6BA-BB42-9C2F-4C36D11F723A}"/>
                      </a:ext>
                    </a:extLst>
                  </p:cNvPr>
                  <p:cNvSpPr/>
                  <p:nvPr/>
                </p:nvSpPr>
                <p:spPr>
                  <a:xfrm>
                    <a:off x="0" y="0"/>
                    <a:ext cx="1007403" cy="696595"/>
                  </a:xfrm>
                  <a:prstGeom prst="rect">
                    <a:avLst/>
                  </a:prstGeom>
                  <a:solidFill>
                    <a:srgbClr val="004B7D"/>
                  </a:solidFill>
                  <a:ln w="9360" cap="flat">
                    <a:solidFill>
                      <a:srgbClr val="000000"/>
                    </a:solidFill>
                    <a:prstDash val="solid"/>
                    <a:round/>
                  </a:ln>
                  <a:effectLst/>
                </p:spPr>
                <p:txBody>
                  <a:bodyPr wrap="square" lIns="45719" tIns="45719" rIns="45719" bIns="45719" numCol="1" anchor="t">
                    <a:noAutofit/>
                  </a:bodyPr>
                  <a:lstStyle/>
                  <a:p>
                    <a:pPr algn="ctr" defTabSz="342900">
                      <a:defRPr sz="900" spc="-1"/>
                    </a:pPr>
                    <a:endParaRPr lang="en-US" dirty="0"/>
                  </a:p>
                </p:txBody>
              </p:sp>
              <p:sp>
                <p:nvSpPr>
                  <p:cNvPr id="140" name="Grid site CPU+Storage">
                    <a:extLst>
                      <a:ext uri="{FF2B5EF4-FFF2-40B4-BE49-F238E27FC236}">
                        <a16:creationId xmlns:a16="http://schemas.microsoft.com/office/drawing/2014/main" id="{49B6D4F2-E878-B847-99A3-8D23468EA5B1}"/>
                      </a:ext>
                    </a:extLst>
                  </p:cNvPr>
                  <p:cNvSpPr txBox="1"/>
                  <p:nvPr/>
                </p:nvSpPr>
                <p:spPr>
                  <a:xfrm>
                    <a:off x="61023" y="0"/>
                    <a:ext cx="885356" cy="4502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noAutofit/>
                  </a:bodyPr>
                  <a:lstStyle/>
                  <a:p>
                    <a:pPr algn="ctr" defTabSz="342900">
                      <a:defRPr sz="1400" spc="-1">
                        <a:solidFill>
                          <a:srgbClr val="FFFFFF"/>
                        </a:solidFill>
                      </a:defRPr>
                    </a:pPr>
                    <a:r>
                      <a:rPr lang="en-US"/>
                      <a:t>Grid site</a:t>
                    </a:r>
                    <a:br>
                      <a:rPr lang="en-US"/>
                    </a:br>
                    <a:r>
                      <a:rPr lang="en-US" sz="900"/>
                      <a:t>CPU+Storage</a:t>
                    </a:r>
                    <a:endParaRPr lang="en-US" sz="900" dirty="0"/>
                  </a:p>
                </p:txBody>
              </p:sp>
            </p:grpSp>
            <p:pic>
              <p:nvPicPr>
                <p:cNvPr id="137" name="Picture 206" descr="Picture 206">
                  <a:extLst>
                    <a:ext uri="{FF2B5EF4-FFF2-40B4-BE49-F238E27FC236}">
                      <a16:creationId xmlns:a16="http://schemas.microsoft.com/office/drawing/2014/main" id="{D0564DEE-E0AB-AB41-B69A-B935986CD080}"/>
                    </a:ext>
                  </a:extLst>
                </p:cNvPr>
                <p:cNvPicPr>
                  <a:picLocks noChangeAspect="1"/>
                </p:cNvPicPr>
                <p:nvPr/>
              </p:nvPicPr>
              <p:blipFill>
                <a:blip r:embed="rId5"/>
                <a:stretch>
                  <a:fillRect/>
                </a:stretch>
              </p:blipFill>
              <p:spPr>
                <a:xfrm>
                  <a:off x="878415" y="450304"/>
                  <a:ext cx="381200" cy="410356"/>
                </a:xfrm>
                <a:prstGeom prst="rect">
                  <a:avLst/>
                </a:prstGeom>
                <a:ln w="12700" cap="flat">
                  <a:noFill/>
                  <a:miter lim="400000"/>
                </a:ln>
                <a:effectLst/>
              </p:spPr>
            </p:pic>
            <p:pic>
              <p:nvPicPr>
                <p:cNvPr id="138" name="Grafik 40" descr="Grafik 40">
                  <a:extLst>
                    <a:ext uri="{FF2B5EF4-FFF2-40B4-BE49-F238E27FC236}">
                      <a16:creationId xmlns:a16="http://schemas.microsoft.com/office/drawing/2014/main" id="{7B0C6452-CAA7-A440-92B7-77E6B171DD0E}"/>
                    </a:ext>
                  </a:extLst>
                </p:cNvPr>
                <p:cNvPicPr>
                  <a:picLocks noChangeAspect="1"/>
                </p:cNvPicPr>
                <p:nvPr/>
              </p:nvPicPr>
              <p:blipFill>
                <a:blip r:embed="rId3"/>
                <a:stretch>
                  <a:fillRect/>
                </a:stretch>
              </p:blipFill>
              <p:spPr>
                <a:xfrm>
                  <a:off x="-1" y="434789"/>
                  <a:ext cx="392730" cy="422768"/>
                </a:xfrm>
                <a:prstGeom prst="rect">
                  <a:avLst/>
                </a:prstGeom>
                <a:ln w="12700" cap="flat">
                  <a:noFill/>
                  <a:miter lim="400000"/>
                </a:ln>
                <a:effectLst/>
              </p:spPr>
            </p:pic>
          </p:grpSp>
          <p:grpSp>
            <p:nvGrpSpPr>
              <p:cNvPr id="129" name="Group 23">
                <a:extLst>
                  <a:ext uri="{FF2B5EF4-FFF2-40B4-BE49-F238E27FC236}">
                    <a16:creationId xmlns:a16="http://schemas.microsoft.com/office/drawing/2014/main" id="{29F20F72-98C7-FA4D-8AE6-EDD519931737}"/>
                  </a:ext>
                </a:extLst>
              </p:cNvPr>
              <p:cNvGrpSpPr/>
              <p:nvPr/>
            </p:nvGrpSpPr>
            <p:grpSpPr>
              <a:xfrm>
                <a:off x="-1" y="-1"/>
                <a:ext cx="1259616" cy="860661"/>
                <a:chOff x="0" y="0"/>
                <a:chExt cx="1259614" cy="860659"/>
              </a:xfrm>
            </p:grpSpPr>
            <p:grpSp>
              <p:nvGrpSpPr>
                <p:cNvPr id="131" name="CustomShape 24">
                  <a:extLst>
                    <a:ext uri="{FF2B5EF4-FFF2-40B4-BE49-F238E27FC236}">
                      <a16:creationId xmlns:a16="http://schemas.microsoft.com/office/drawing/2014/main" id="{B11F9EE9-9C9B-D244-BF41-643BD58B24E9}"/>
                    </a:ext>
                  </a:extLst>
                </p:cNvPr>
                <p:cNvGrpSpPr/>
                <p:nvPr/>
              </p:nvGrpSpPr>
              <p:grpSpPr>
                <a:xfrm>
                  <a:off x="100884" y="0"/>
                  <a:ext cx="1007404" cy="696595"/>
                  <a:chOff x="0" y="0"/>
                  <a:chExt cx="1007402" cy="696594"/>
                </a:xfrm>
              </p:grpSpPr>
              <p:sp>
                <p:nvSpPr>
                  <p:cNvPr id="134" name="Rectangle">
                    <a:extLst>
                      <a:ext uri="{FF2B5EF4-FFF2-40B4-BE49-F238E27FC236}">
                        <a16:creationId xmlns:a16="http://schemas.microsoft.com/office/drawing/2014/main" id="{2A9F542C-FF21-1F4F-9179-E7590099BA88}"/>
                      </a:ext>
                    </a:extLst>
                  </p:cNvPr>
                  <p:cNvSpPr/>
                  <p:nvPr/>
                </p:nvSpPr>
                <p:spPr>
                  <a:xfrm>
                    <a:off x="0" y="0"/>
                    <a:ext cx="1007403" cy="696595"/>
                  </a:xfrm>
                  <a:prstGeom prst="rect">
                    <a:avLst/>
                  </a:prstGeom>
                  <a:solidFill>
                    <a:srgbClr val="004B7D"/>
                  </a:solidFill>
                  <a:ln w="9360" cap="flat">
                    <a:solidFill>
                      <a:srgbClr val="000000"/>
                    </a:solidFill>
                    <a:prstDash val="solid"/>
                    <a:round/>
                  </a:ln>
                  <a:effectLst/>
                </p:spPr>
                <p:txBody>
                  <a:bodyPr wrap="square" lIns="45719" tIns="45719" rIns="45719" bIns="45719" numCol="1" anchor="t">
                    <a:noAutofit/>
                  </a:bodyPr>
                  <a:lstStyle/>
                  <a:p>
                    <a:pPr algn="ctr" defTabSz="342900">
                      <a:defRPr sz="900" spc="-1"/>
                    </a:pPr>
                    <a:endParaRPr lang="en-US" dirty="0"/>
                  </a:p>
                </p:txBody>
              </p:sp>
              <p:sp>
                <p:nvSpPr>
                  <p:cNvPr id="135" name="Grid site CPU+Storage">
                    <a:extLst>
                      <a:ext uri="{FF2B5EF4-FFF2-40B4-BE49-F238E27FC236}">
                        <a16:creationId xmlns:a16="http://schemas.microsoft.com/office/drawing/2014/main" id="{DFCE6587-BD47-0648-9FC7-53C6257179E6}"/>
                      </a:ext>
                    </a:extLst>
                  </p:cNvPr>
                  <p:cNvSpPr txBox="1"/>
                  <p:nvPr/>
                </p:nvSpPr>
                <p:spPr>
                  <a:xfrm>
                    <a:off x="61023" y="0"/>
                    <a:ext cx="885356" cy="4502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6000" tIns="36000" rIns="36000" bIns="36000" numCol="1" anchor="t">
                    <a:noAutofit/>
                  </a:bodyPr>
                  <a:lstStyle/>
                  <a:p>
                    <a:pPr algn="ctr" defTabSz="342900">
                      <a:defRPr sz="1400" spc="-1">
                        <a:solidFill>
                          <a:srgbClr val="FFFFFF"/>
                        </a:solidFill>
                      </a:defRPr>
                    </a:pPr>
                    <a:r>
                      <a:rPr lang="en-US"/>
                      <a:t>Grid site</a:t>
                    </a:r>
                    <a:br>
                      <a:rPr lang="en-US"/>
                    </a:br>
                    <a:r>
                      <a:rPr lang="en-US" sz="900"/>
                      <a:t>CPU+Storage</a:t>
                    </a:r>
                    <a:endParaRPr lang="en-US" sz="900" dirty="0"/>
                  </a:p>
                </p:txBody>
              </p:sp>
            </p:grpSp>
            <p:pic>
              <p:nvPicPr>
                <p:cNvPr id="132" name="Picture 206" descr="Picture 206">
                  <a:extLst>
                    <a:ext uri="{FF2B5EF4-FFF2-40B4-BE49-F238E27FC236}">
                      <a16:creationId xmlns:a16="http://schemas.microsoft.com/office/drawing/2014/main" id="{726B0EFC-5D8E-6541-A6F8-D9D716C715CB}"/>
                    </a:ext>
                  </a:extLst>
                </p:cNvPr>
                <p:cNvPicPr>
                  <a:picLocks noChangeAspect="1"/>
                </p:cNvPicPr>
                <p:nvPr/>
              </p:nvPicPr>
              <p:blipFill>
                <a:blip r:embed="rId5"/>
                <a:stretch>
                  <a:fillRect/>
                </a:stretch>
              </p:blipFill>
              <p:spPr>
                <a:xfrm>
                  <a:off x="878415" y="450304"/>
                  <a:ext cx="381200" cy="410356"/>
                </a:xfrm>
                <a:prstGeom prst="rect">
                  <a:avLst/>
                </a:prstGeom>
                <a:ln w="12700" cap="flat">
                  <a:noFill/>
                  <a:miter lim="400000"/>
                </a:ln>
                <a:effectLst/>
              </p:spPr>
            </p:pic>
            <p:pic>
              <p:nvPicPr>
                <p:cNvPr id="133" name="Grafik 37" descr="Grafik 37">
                  <a:extLst>
                    <a:ext uri="{FF2B5EF4-FFF2-40B4-BE49-F238E27FC236}">
                      <a16:creationId xmlns:a16="http://schemas.microsoft.com/office/drawing/2014/main" id="{494C4B3D-849C-8541-98D2-C0845AFB17D3}"/>
                    </a:ext>
                  </a:extLst>
                </p:cNvPr>
                <p:cNvPicPr>
                  <a:picLocks noChangeAspect="1"/>
                </p:cNvPicPr>
                <p:nvPr/>
              </p:nvPicPr>
              <p:blipFill>
                <a:blip r:embed="rId3"/>
                <a:stretch>
                  <a:fillRect/>
                </a:stretch>
              </p:blipFill>
              <p:spPr>
                <a:xfrm>
                  <a:off x="-1" y="434789"/>
                  <a:ext cx="392730" cy="422768"/>
                </a:xfrm>
                <a:prstGeom prst="rect">
                  <a:avLst/>
                </a:prstGeom>
                <a:ln w="12700" cap="flat">
                  <a:noFill/>
                  <a:miter lim="400000"/>
                </a:ln>
                <a:effectLst/>
              </p:spPr>
            </p:pic>
          </p:grpSp>
          <p:sp>
            <p:nvSpPr>
              <p:cNvPr id="130" name="Line 17">
                <a:extLst>
                  <a:ext uri="{FF2B5EF4-FFF2-40B4-BE49-F238E27FC236}">
                    <a16:creationId xmlns:a16="http://schemas.microsoft.com/office/drawing/2014/main" id="{87287D2B-7E6E-A346-B398-E00C96826228}"/>
                  </a:ext>
                </a:extLst>
              </p:cNvPr>
              <p:cNvSpPr/>
              <p:nvPr/>
            </p:nvSpPr>
            <p:spPr>
              <a:xfrm>
                <a:off x="472019" y="666699"/>
                <a:ext cx="565650" cy="410707"/>
              </a:xfrm>
              <a:prstGeom prst="line">
                <a:avLst/>
              </a:prstGeom>
              <a:noFill/>
              <a:ln w="6350" cap="flat">
                <a:solidFill>
                  <a:srgbClr val="000000"/>
                </a:solidFill>
                <a:prstDash val="solid"/>
                <a:round/>
              </a:ln>
              <a:effectLst/>
            </p:spPr>
            <p:txBody>
              <a:bodyPr wrap="square" lIns="45719" tIns="45719" rIns="45719" bIns="45719" numCol="1" anchor="t">
                <a:noAutofit/>
              </a:bodyPr>
              <a:lstStyle/>
              <a:p>
                <a:pPr defTabSz="914400"/>
                <a:endParaRPr lang="en-US" dirty="0"/>
              </a:p>
            </p:txBody>
          </p:sp>
        </p:grpSp>
        <p:grpSp>
          <p:nvGrpSpPr>
            <p:cNvPr id="145" name="CustomShape 5">
              <a:extLst>
                <a:ext uri="{FF2B5EF4-FFF2-40B4-BE49-F238E27FC236}">
                  <a16:creationId xmlns:a16="http://schemas.microsoft.com/office/drawing/2014/main" id="{3FD104C3-6DDD-EA41-8670-2629F3782160}"/>
                </a:ext>
              </a:extLst>
            </p:cNvPr>
            <p:cNvGrpSpPr/>
            <p:nvPr/>
          </p:nvGrpSpPr>
          <p:grpSpPr>
            <a:xfrm>
              <a:off x="188193" y="4952807"/>
              <a:ext cx="820681" cy="774729"/>
              <a:chOff x="0" y="0"/>
              <a:chExt cx="671263" cy="631598"/>
            </a:xfrm>
          </p:grpSpPr>
          <p:sp>
            <p:nvSpPr>
              <p:cNvPr id="146" name="Oval">
                <a:extLst>
                  <a:ext uri="{FF2B5EF4-FFF2-40B4-BE49-F238E27FC236}">
                    <a16:creationId xmlns:a16="http://schemas.microsoft.com/office/drawing/2014/main" id="{23DD180A-9B46-1544-BF43-54D48823F76E}"/>
                  </a:ext>
                </a:extLst>
              </p:cNvPr>
              <p:cNvSpPr/>
              <p:nvPr/>
            </p:nvSpPr>
            <p:spPr>
              <a:xfrm>
                <a:off x="-1" y="0"/>
                <a:ext cx="671265" cy="631599"/>
              </a:xfrm>
              <a:prstGeom prst="ellipse">
                <a:avLst/>
              </a:prstGeom>
              <a:solidFill>
                <a:srgbClr val="009FDF"/>
              </a:solidFill>
              <a:ln w="9360" cap="flat">
                <a:solidFill>
                  <a:srgbClr val="000000"/>
                </a:solidFill>
                <a:prstDash val="solid"/>
                <a:round/>
              </a:ln>
              <a:effectLst/>
            </p:spPr>
            <p:txBody>
              <a:bodyPr wrap="square" lIns="45719" tIns="45719" rIns="45719" bIns="45719" numCol="1" anchor="ctr">
                <a:noAutofit/>
              </a:bodyPr>
              <a:lstStyle/>
              <a:p>
                <a:pPr algn="ctr" defTabSz="342900">
                  <a:defRPr sz="1000" spc="-1"/>
                </a:pPr>
                <a:endParaRPr lang="en-US" dirty="0"/>
              </a:p>
            </p:txBody>
          </p:sp>
          <p:sp>
            <p:nvSpPr>
              <p:cNvPr id="147" name="HPC">
                <a:extLst>
                  <a:ext uri="{FF2B5EF4-FFF2-40B4-BE49-F238E27FC236}">
                    <a16:creationId xmlns:a16="http://schemas.microsoft.com/office/drawing/2014/main" id="{5F365678-8D2F-A14B-A703-78A3F2D24DE0}"/>
                  </a:ext>
                </a:extLst>
              </p:cNvPr>
              <p:cNvSpPr txBox="1"/>
              <p:nvPr/>
            </p:nvSpPr>
            <p:spPr>
              <a:xfrm>
                <a:off x="144071" y="204885"/>
                <a:ext cx="383121" cy="214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6999" tIns="26999" rIns="26999" bIns="26999" numCol="1" anchor="ctr">
                <a:noAutofit/>
              </a:bodyPr>
              <a:lstStyle>
                <a:lvl1pPr algn="ctr" defTabSz="342900">
                  <a:defRPr sz="1000" spc="-1"/>
                </a:lvl1pPr>
              </a:lstStyle>
              <a:p>
                <a:r>
                  <a:rPr lang="en-US"/>
                  <a:t>HPC</a:t>
                </a:r>
                <a:endParaRPr lang="en-US" dirty="0"/>
              </a:p>
            </p:txBody>
          </p:sp>
        </p:grpSp>
      </p:grpSp>
      <p:pic>
        <p:nvPicPr>
          <p:cNvPr id="148" name="Grafik 76" descr="Grafik 76">
            <a:extLst>
              <a:ext uri="{FF2B5EF4-FFF2-40B4-BE49-F238E27FC236}">
                <a16:creationId xmlns:a16="http://schemas.microsoft.com/office/drawing/2014/main" id="{1D853459-6275-A540-AB50-3B39BF753A70}"/>
              </a:ext>
            </a:extLst>
          </p:cNvPr>
          <p:cNvPicPr>
            <a:picLocks noChangeAspect="1"/>
          </p:cNvPicPr>
          <p:nvPr/>
        </p:nvPicPr>
        <p:blipFill>
          <a:blip r:embed="rId3"/>
          <a:stretch>
            <a:fillRect/>
          </a:stretch>
        </p:blipFill>
        <p:spPr>
          <a:xfrm>
            <a:off x="785903" y="5789895"/>
            <a:ext cx="532186" cy="535213"/>
          </a:xfrm>
          <a:prstGeom prst="rect">
            <a:avLst/>
          </a:prstGeom>
          <a:ln w="12700" cap="flat">
            <a:noFill/>
            <a:miter lim="400000"/>
          </a:ln>
          <a:effectLst/>
        </p:spPr>
      </p:pic>
    </p:spTree>
    <p:extLst>
      <p:ext uri="{BB962C8B-B14F-4D97-AF65-F5344CB8AC3E}">
        <p14:creationId xmlns:p14="http://schemas.microsoft.com/office/powerpoint/2010/main" val="358888239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435A0DD1-C879-9A4E-9864-F4057DFF6BFF}"/>
              </a:ext>
            </a:extLst>
          </p:cNvPr>
          <p:cNvSpPr>
            <a:spLocks noGrp="1"/>
          </p:cNvSpPr>
          <p:nvPr>
            <p:ph type="title"/>
          </p:nvPr>
        </p:nvSpPr>
        <p:spPr/>
        <p:txBody>
          <a:bodyPr/>
          <a:lstStyle/>
          <a:p>
            <a:r>
              <a:rPr lang="en-US"/>
              <a:t>TA3: “Data Transformations”</a:t>
            </a:r>
          </a:p>
        </p:txBody>
      </p:sp>
      <p:sp>
        <p:nvSpPr>
          <p:cNvPr id="10" name="Inhaltsplatzhalter 9">
            <a:extLst>
              <a:ext uri="{FF2B5EF4-FFF2-40B4-BE49-F238E27FC236}">
                <a16:creationId xmlns:a16="http://schemas.microsoft.com/office/drawing/2014/main" id="{DB2F5F04-4D76-C540-BEEC-24462AA34044}"/>
              </a:ext>
            </a:extLst>
          </p:cNvPr>
          <p:cNvSpPr>
            <a:spLocks noGrp="1"/>
          </p:cNvSpPr>
          <p:nvPr>
            <p:ph idx="1"/>
          </p:nvPr>
        </p:nvSpPr>
        <p:spPr>
          <a:xfrm>
            <a:off x="407987" y="1406427"/>
            <a:ext cx="8354701" cy="5010249"/>
          </a:xfrm>
        </p:spPr>
        <p:txBody>
          <a:bodyPr/>
          <a:lstStyle/>
          <a:p>
            <a:pPr marL="0" indent="0">
              <a:buNone/>
            </a:pPr>
            <a:r>
              <a:rPr lang="en-US" sz="1700" b="1"/>
              <a:t>Algorithms: crucial role in extracting scientific knowledge from data. </a:t>
            </a:r>
          </a:p>
          <a:p>
            <a:r>
              <a:rPr lang="en-US" sz="1700"/>
              <a:t>Algorithms often very specific to the scientific problem at hand</a:t>
            </a:r>
          </a:p>
          <a:p>
            <a:pPr>
              <a:spcAft>
                <a:spcPts val="1500"/>
              </a:spcAft>
            </a:pPr>
            <a:r>
              <a:rPr lang="en-US" sz="1700"/>
              <a:t>Numerous methods used in many PUNCH data analyses and also applicable beyond PUNCH ⇒ Topic of TA 3! </a:t>
            </a:r>
          </a:p>
          <a:p>
            <a:pPr marL="0" indent="0">
              <a:buNone/>
            </a:pPr>
            <a:r>
              <a:rPr lang="en-US" sz="1700" b="1"/>
              <a:t>Statistical methods</a:t>
            </a:r>
          </a:p>
          <a:p>
            <a:r>
              <a:rPr lang="en-US" sz="1700"/>
              <a:t>Resource-efficient adaptation of complex models with many parameters to huge data sets</a:t>
            </a:r>
          </a:p>
          <a:p>
            <a:r>
              <a:rPr lang="en-US" sz="1700"/>
              <a:t>Measurement of tiny signals against large backgrounds</a:t>
            </a:r>
          </a:p>
          <a:p>
            <a:pPr marL="0" indent="0">
              <a:spcAft>
                <a:spcPts val="1500"/>
              </a:spcAft>
              <a:buNone/>
            </a:pPr>
            <a:r>
              <a:rPr lang="en-US" sz="1700">
                <a:sym typeface="Wingdings" pitchFamily="2" charset="2"/>
              </a:rPr>
              <a:t>⇒  	E</a:t>
            </a:r>
            <a:r>
              <a:rPr lang="en-US" sz="1700"/>
              <a:t>xamples of expertise: Bayesian Analysis Toolkit, Origins Data Science Lab</a:t>
            </a:r>
          </a:p>
          <a:p>
            <a:pPr marL="0" indent="0">
              <a:buNone/>
            </a:pPr>
            <a:r>
              <a:rPr lang="en-US" sz="1700" b="1"/>
              <a:t>Numerical Methodes</a:t>
            </a:r>
          </a:p>
          <a:p>
            <a:r>
              <a:rPr lang="en-US" sz="1700"/>
              <a:t>Solution of equations with large matrices</a:t>
            </a:r>
          </a:p>
          <a:p>
            <a:r>
              <a:rPr lang="en-US" sz="1700"/>
              <a:t>Optimizations for specific hardware architectures</a:t>
            </a:r>
          </a:p>
          <a:p>
            <a:pPr marL="0" indent="0">
              <a:buNone/>
            </a:pPr>
            <a:r>
              <a:rPr lang="en-US" sz="1700">
                <a:sym typeface="Wingdings" pitchFamily="2" charset="2"/>
              </a:rPr>
              <a:t>⇒ 	</a:t>
            </a:r>
            <a:r>
              <a:rPr lang="en-US" sz="1700"/>
              <a:t>Examples of expertise: Lattice QCD computations with an optimized multi-grid 	equation solver for exascale hardware and performance porting across multiple 	architectures</a:t>
            </a:r>
          </a:p>
        </p:txBody>
      </p:sp>
      <p:sp>
        <p:nvSpPr>
          <p:cNvPr id="3" name="Footer Placeholder 2">
            <a:extLst>
              <a:ext uri="{FF2B5EF4-FFF2-40B4-BE49-F238E27FC236}">
                <a16:creationId xmlns:a16="http://schemas.microsoft.com/office/drawing/2014/main" id="{575CEE2C-7A58-684C-8CEF-93B1ABD19614}"/>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11" name="Textplatzhalter 10">
            <a:extLst>
              <a:ext uri="{FF2B5EF4-FFF2-40B4-BE49-F238E27FC236}">
                <a16:creationId xmlns:a16="http://schemas.microsoft.com/office/drawing/2014/main" id="{00129129-BA2A-6B4C-A3AB-E8D75C20A231}"/>
              </a:ext>
            </a:extLst>
          </p:cNvPr>
          <p:cNvSpPr>
            <a:spLocks noGrp="1"/>
          </p:cNvSpPr>
          <p:nvPr>
            <p:ph type="body" sz="quarter" idx="13"/>
          </p:nvPr>
        </p:nvSpPr>
        <p:spPr/>
        <p:txBody>
          <a:bodyPr/>
          <a:lstStyle/>
          <a:p>
            <a:r>
              <a:rPr lang="en-US"/>
              <a:t>Methods to maximize the scientific value of data</a:t>
            </a:r>
          </a:p>
          <a:p>
            <a:endParaRPr lang="en-US"/>
          </a:p>
        </p:txBody>
      </p:sp>
      <p:pic>
        <p:nvPicPr>
          <p:cNvPr id="44" name="Grafik 43"/>
          <p:cNvPicPr/>
          <p:nvPr/>
        </p:nvPicPr>
        <p:blipFill>
          <a:blip r:embed="rId2"/>
          <a:stretch/>
        </p:blipFill>
        <p:spPr>
          <a:xfrm>
            <a:off x="8564463" y="3697802"/>
            <a:ext cx="3430877" cy="2450071"/>
          </a:xfrm>
          <a:prstGeom prst="rect">
            <a:avLst/>
          </a:prstGeom>
          <a:ln>
            <a:noFill/>
          </a:ln>
        </p:spPr>
      </p:pic>
      <p:sp>
        <p:nvSpPr>
          <p:cNvPr id="45" name="TextShape 5"/>
          <p:cNvSpPr txBox="1"/>
          <p:nvPr/>
        </p:nvSpPr>
        <p:spPr>
          <a:xfrm>
            <a:off x="8762688" y="5949279"/>
            <a:ext cx="3429312" cy="196560"/>
          </a:xfrm>
          <a:prstGeom prst="rect">
            <a:avLst/>
          </a:prstGeom>
          <a:noFill/>
          <a:ln>
            <a:noFill/>
          </a:ln>
        </p:spPr>
        <p:txBody>
          <a:bodyPr lIns="90000" tIns="45000" rIns="90000" bIns="45000"/>
          <a:lstStyle/>
          <a:p>
            <a:r>
              <a:rPr lang="en-US" sz="1000" b="0" strike="noStrike" spc="-1">
                <a:solidFill>
                  <a:srgbClr val="999999"/>
                </a:solidFill>
                <a:latin typeface="Arial"/>
              </a:rPr>
              <a:t>Derek Leinweber, CSSM, University of Adelaide</a:t>
            </a:r>
          </a:p>
        </p:txBody>
      </p:sp>
      <p:pic>
        <p:nvPicPr>
          <p:cNvPr id="4" name="Grafik 3" descr="Ein Bild, das sitzend, klein, Tisch, Paar enthält.&#10;&#10;Automatisch generierte Beschreibung">
            <a:extLst>
              <a:ext uri="{FF2B5EF4-FFF2-40B4-BE49-F238E27FC236}">
                <a16:creationId xmlns:a16="http://schemas.microsoft.com/office/drawing/2014/main" id="{D344B17D-96CF-2740-98DA-4C7F515FE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4463" y="799200"/>
            <a:ext cx="3504941" cy="2629800"/>
          </a:xfrm>
          <a:prstGeom prst="rect">
            <a:avLst/>
          </a:prstGeom>
        </p:spPr>
      </p:pic>
    </p:spTree>
    <p:extLst>
      <p:ext uri="{BB962C8B-B14F-4D97-AF65-F5344CB8AC3E}">
        <p14:creationId xmlns:p14="http://schemas.microsoft.com/office/powerpoint/2010/main" val="152539103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229ED-CAA5-8141-B7F9-EEBD1588CDC7}"/>
              </a:ext>
            </a:extLst>
          </p:cNvPr>
          <p:cNvSpPr>
            <a:spLocks noGrp="1"/>
          </p:cNvSpPr>
          <p:nvPr>
            <p:ph type="title"/>
          </p:nvPr>
        </p:nvSpPr>
        <p:spPr/>
        <p:txBody>
          <a:bodyPr/>
          <a:lstStyle/>
          <a:p>
            <a:r>
              <a:rPr lang="en-US"/>
              <a:t>TA3: “Data Transformations “</a:t>
            </a:r>
          </a:p>
        </p:txBody>
      </p:sp>
      <p:sp>
        <p:nvSpPr>
          <p:cNvPr id="3" name="Inhaltsplatzhalter 2">
            <a:extLst>
              <a:ext uri="{FF2B5EF4-FFF2-40B4-BE49-F238E27FC236}">
                <a16:creationId xmlns:a16="http://schemas.microsoft.com/office/drawing/2014/main" id="{E018AB0A-F5E5-1E40-BC5A-5DF589F15F81}"/>
              </a:ext>
            </a:extLst>
          </p:cNvPr>
          <p:cNvSpPr>
            <a:spLocks noGrp="1"/>
          </p:cNvSpPr>
          <p:nvPr>
            <p:ph idx="1"/>
          </p:nvPr>
        </p:nvSpPr>
        <p:spPr>
          <a:xfrm>
            <a:off x="407987" y="1406427"/>
            <a:ext cx="7776245" cy="5010249"/>
          </a:xfrm>
        </p:spPr>
        <p:txBody>
          <a:bodyPr/>
          <a:lstStyle/>
          <a:p>
            <a:pPr marL="0" indent="0">
              <a:buNone/>
            </a:pPr>
            <a:r>
              <a:rPr lang="en-US" sz="1700" b="1"/>
              <a:t>Machine Learning</a:t>
            </a:r>
          </a:p>
          <a:p>
            <a:r>
              <a:rPr lang="en-US" sz="1700"/>
              <a:t>Automated optimization of model hyper parameters for a wide variety of problems</a:t>
            </a:r>
          </a:p>
          <a:p>
            <a:r>
              <a:rPr lang="en-US" sz="1700"/>
              <a:t>Distributed learning with very large (petabyte) partitioned data sets</a:t>
            </a:r>
          </a:p>
          <a:p>
            <a:r>
              <a:rPr lang="en-US" sz="1700"/>
              <a:t>Interpretation, reliability and visualization of resuls from machine learning algorithms</a:t>
            </a:r>
          </a:p>
          <a:p>
            <a:r>
              <a:rPr lang="en-US" sz="1700"/>
              <a:t>Examples of expertise: Inter-Experimental LHC Machine Learning Working Group, coordination of the ML activities of the CMS experiment, Platform for Challenges in Data Science</a:t>
            </a:r>
          </a:p>
          <a:p>
            <a:pPr marL="0" indent="0">
              <a:buNone/>
            </a:pPr>
            <a:endParaRPr lang="en-US" sz="1700"/>
          </a:p>
          <a:p>
            <a:pPr marL="0" indent="0">
              <a:buNone/>
            </a:pPr>
            <a:r>
              <a:rPr lang="en-US" sz="1700" b="1"/>
              <a:t>Analysis of multiple data</a:t>
            </a:r>
          </a:p>
          <a:p>
            <a:r>
              <a:rPr lang="en-US" sz="1700"/>
              <a:t>Interface to determine physical properties or likelihoods from data sets</a:t>
            </a:r>
          </a:p>
          <a:p>
            <a:r>
              <a:rPr lang="en-US" sz="1700"/>
              <a:t>Combination of likelihoods and comparison with theoretical predictions</a:t>
            </a:r>
          </a:p>
          <a:p>
            <a:r>
              <a:rPr lang="en-US" sz="1700"/>
              <a:t>Examples of expertise: Fittino, Heavy Flavor Averaging Group, multi-wavelength astro/cosmo analyses (DES, SPT, eROSITA, MeerKAT)</a:t>
            </a:r>
          </a:p>
        </p:txBody>
      </p:sp>
      <p:sp>
        <p:nvSpPr>
          <p:cNvPr id="5" name="Footer Placeholder 4">
            <a:extLst>
              <a:ext uri="{FF2B5EF4-FFF2-40B4-BE49-F238E27FC236}">
                <a16:creationId xmlns:a16="http://schemas.microsoft.com/office/drawing/2014/main" id="{2EB40337-A008-CE48-A063-0A5F23D96075}"/>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4" name="Textplatzhalter 3">
            <a:extLst>
              <a:ext uri="{FF2B5EF4-FFF2-40B4-BE49-F238E27FC236}">
                <a16:creationId xmlns:a16="http://schemas.microsoft.com/office/drawing/2014/main" id="{6BBA66B6-84DC-9A4B-8344-124F9939B2E8}"/>
              </a:ext>
            </a:extLst>
          </p:cNvPr>
          <p:cNvSpPr>
            <a:spLocks noGrp="1"/>
          </p:cNvSpPr>
          <p:nvPr>
            <p:ph type="body" sz="quarter" idx="13"/>
          </p:nvPr>
        </p:nvSpPr>
        <p:spPr/>
        <p:txBody>
          <a:bodyPr/>
          <a:lstStyle/>
          <a:p>
            <a:r>
              <a:rPr lang="en-US"/>
              <a:t>Methods to Maximize the scientific value of data</a:t>
            </a:r>
          </a:p>
          <a:p>
            <a:endParaRPr lang="en-US"/>
          </a:p>
        </p:txBody>
      </p:sp>
      <p:sp>
        <p:nvSpPr>
          <p:cNvPr id="46" name="CustomShape 1"/>
          <p:cNvSpPr/>
          <p:nvPr/>
        </p:nvSpPr>
        <p:spPr>
          <a:xfrm>
            <a:off x="407880" y="349560"/>
            <a:ext cx="11374560" cy="4496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90000"/>
              </a:lnSpc>
            </a:pPr>
            <a:endParaRPr lang="en-US" sz="3000" b="0" strike="noStrike" spc="-1">
              <a:latin typeface="Arial"/>
            </a:endParaRPr>
          </a:p>
        </p:txBody>
      </p:sp>
      <p:sp>
        <p:nvSpPr>
          <p:cNvPr id="47" name="CustomShape 2"/>
          <p:cNvSpPr/>
          <p:nvPr/>
        </p:nvSpPr>
        <p:spPr>
          <a:xfrm>
            <a:off x="407880" y="1406520"/>
            <a:ext cx="7488320" cy="500868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440">
              <a:spcAft>
                <a:spcPts val="400"/>
              </a:spcAft>
              <a:buClr>
                <a:srgbClr val="000000"/>
              </a:buClr>
            </a:pPr>
            <a:endParaRPr lang="en-US" sz="1700" spc="-1">
              <a:solidFill>
                <a:srgbClr val="000000"/>
              </a:solidFill>
            </a:endParaRPr>
          </a:p>
        </p:txBody>
      </p:sp>
      <p:sp>
        <p:nvSpPr>
          <p:cNvPr id="49" name="CustomShape 4"/>
          <p:cNvSpPr/>
          <p:nvPr/>
        </p:nvSpPr>
        <p:spPr>
          <a:xfrm>
            <a:off x="407880" y="817560"/>
            <a:ext cx="11374560" cy="3776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10000"/>
              </a:lnSpc>
            </a:pPr>
            <a:endParaRPr lang="en-US" sz="1800" strike="noStrike" spc="-1">
              <a:latin typeface="Arial"/>
            </a:endParaRPr>
          </a:p>
        </p:txBody>
      </p:sp>
      <p:pic>
        <p:nvPicPr>
          <p:cNvPr id="50" name="Grafik 49"/>
          <p:cNvPicPr/>
          <p:nvPr/>
        </p:nvPicPr>
        <p:blipFill>
          <a:blip r:embed="rId2"/>
          <a:stretch/>
        </p:blipFill>
        <p:spPr>
          <a:xfrm>
            <a:off x="8112224" y="3585240"/>
            <a:ext cx="3566880" cy="2919960"/>
          </a:xfrm>
          <a:prstGeom prst="rect">
            <a:avLst/>
          </a:prstGeom>
          <a:ln>
            <a:noFill/>
          </a:ln>
        </p:spPr>
      </p:pic>
      <p:sp>
        <p:nvSpPr>
          <p:cNvPr id="51" name="TextShape 5"/>
          <p:cNvSpPr txBox="1"/>
          <p:nvPr/>
        </p:nvSpPr>
        <p:spPr>
          <a:xfrm>
            <a:off x="10540454" y="6244200"/>
            <a:ext cx="1381680" cy="261000"/>
          </a:xfrm>
          <a:prstGeom prst="rect">
            <a:avLst/>
          </a:prstGeom>
          <a:noFill/>
          <a:ln>
            <a:noFill/>
          </a:ln>
        </p:spPr>
        <p:txBody>
          <a:bodyPr lIns="90000" tIns="45000" rIns="90000" bIns="45000"/>
          <a:lstStyle/>
          <a:p>
            <a:r>
              <a:rPr lang="en-US" sz="1200" b="0" strike="noStrike" spc="-1">
                <a:solidFill>
                  <a:srgbClr val="999999"/>
                </a:solidFill>
                <a:latin typeface="Arial"/>
              </a:rPr>
              <a:t>arXiv:1808.05219</a:t>
            </a:r>
            <a:endParaRPr lang="en-US" sz="1200" b="0" strike="noStrike" spc="-1">
              <a:latin typeface="Arial"/>
            </a:endParaRPr>
          </a:p>
        </p:txBody>
      </p:sp>
      <p:pic>
        <p:nvPicPr>
          <p:cNvPr id="52" name="Grafik 51"/>
          <p:cNvPicPr/>
          <p:nvPr/>
        </p:nvPicPr>
        <p:blipFill>
          <a:blip r:embed="rId3"/>
          <a:srcRect l="1565"/>
          <a:stretch/>
        </p:blipFill>
        <p:spPr>
          <a:xfrm>
            <a:off x="8328248" y="425340"/>
            <a:ext cx="3578752" cy="3040740"/>
          </a:xfrm>
          <a:prstGeom prst="rect">
            <a:avLst/>
          </a:prstGeom>
          <a:ln>
            <a:noFill/>
          </a:ln>
        </p:spPr>
      </p:pic>
      <p:sp>
        <p:nvSpPr>
          <p:cNvPr id="53" name="TextShape 6"/>
          <p:cNvSpPr txBox="1"/>
          <p:nvPr/>
        </p:nvSpPr>
        <p:spPr>
          <a:xfrm>
            <a:off x="9217469" y="219059"/>
            <a:ext cx="2645971" cy="337601"/>
          </a:xfrm>
          <a:prstGeom prst="rect">
            <a:avLst/>
          </a:prstGeom>
          <a:noFill/>
          <a:ln>
            <a:noFill/>
          </a:ln>
        </p:spPr>
        <p:txBody>
          <a:bodyPr lIns="90000" tIns="45000" rIns="90000" bIns="45000"/>
          <a:lstStyle/>
          <a:p>
            <a:r>
              <a:rPr lang="en-US" sz="1200" b="0" strike="noStrike" spc="-1">
                <a:solidFill>
                  <a:srgbClr val="999999"/>
                </a:solidFill>
                <a:latin typeface="Arial"/>
              </a:rPr>
              <a:t>Polsterer, et. Al (2016)</a:t>
            </a:r>
            <a:endParaRPr lang="en-US" sz="1200" b="0" strike="noStrike" spc="-1">
              <a:latin typeface="Arial"/>
            </a:endParaRPr>
          </a:p>
        </p:txBody>
      </p:sp>
    </p:spTree>
    <p:extLst>
      <p:ext uri="{BB962C8B-B14F-4D97-AF65-F5344CB8AC3E}">
        <p14:creationId xmlns:p14="http://schemas.microsoft.com/office/powerpoint/2010/main" val="213840686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en-US"/>
              <a:t>TA 4: Data Science Portal</a:t>
            </a:r>
          </a:p>
        </p:txBody>
      </p:sp>
      <p:sp>
        <p:nvSpPr>
          <p:cNvPr id="9" name="Inhaltsplatzhalter 8">
            <a:extLst>
              <a:ext uri="{FF2B5EF4-FFF2-40B4-BE49-F238E27FC236}">
                <a16:creationId xmlns:a16="http://schemas.microsoft.com/office/drawing/2014/main" id="{A681EAFD-B275-6B4B-96E1-6F5A30D5A404}"/>
              </a:ext>
            </a:extLst>
          </p:cNvPr>
          <p:cNvSpPr>
            <a:spLocks noGrp="1"/>
          </p:cNvSpPr>
          <p:nvPr>
            <p:ph idx="1"/>
          </p:nvPr>
        </p:nvSpPr>
        <p:spPr/>
        <p:txBody>
          <a:bodyPr/>
          <a:lstStyle/>
          <a:p>
            <a:pPr marL="0" indent="0">
              <a:buNone/>
            </a:pPr>
            <a:r>
              <a:rPr lang="en-US" sz="1700" b="1"/>
              <a:t>PUNCH has a large variety of data</a:t>
            </a:r>
            <a:endParaRPr lang="en-US" sz="1700"/>
          </a:p>
          <a:p>
            <a:r>
              <a:rPr lang="en-US" sz="1700"/>
              <a:t>from astronomical image to detector signal</a:t>
            </a:r>
          </a:p>
          <a:p>
            <a:r>
              <a:rPr lang="en-US" sz="1700"/>
              <a:t>Data set size ranges from MB to PB</a:t>
            </a:r>
          </a:p>
          <a:p>
            <a:pPr>
              <a:spcAft>
                <a:spcPts val="1500"/>
              </a:spcAft>
            </a:pPr>
            <a:r>
              <a:rPr lang="en-US" sz="1700"/>
              <a:t>deep integration of data, metadata, analysis software </a:t>
            </a:r>
            <a:endParaRPr lang="en-US" sz="1700" b="1"/>
          </a:p>
          <a:p>
            <a:pPr marL="0" indent="0">
              <a:buNone/>
            </a:pPr>
            <a:r>
              <a:rPr lang="en-US" sz="1700" b="1"/>
              <a:t>PUNCH addresses  common issues </a:t>
            </a:r>
          </a:p>
          <a:p>
            <a:r>
              <a:rPr lang="en-US" sz="1700"/>
              <a:t>requires more joint and open analysis</a:t>
            </a:r>
          </a:p>
          <a:p>
            <a:r>
              <a:rPr lang="en-US" sz="1700"/>
              <a:t>open data and common metadata standards are necessary but not sufficient</a:t>
            </a:r>
          </a:p>
          <a:p>
            <a:pPr>
              <a:spcAft>
                <a:spcPts val="1500"/>
              </a:spcAft>
            </a:pPr>
            <a:r>
              <a:rPr lang="en-US" sz="1700"/>
              <a:t>Cross-experimental analyses require integration of (meta)data, simulation data and analysis software</a:t>
            </a:r>
            <a:endParaRPr lang="en-US" sz="1700" b="1"/>
          </a:p>
          <a:p>
            <a:pPr marL="0" indent="0">
              <a:buNone/>
            </a:pPr>
            <a:r>
              <a:rPr lang="en-US" sz="1700" b="1"/>
              <a:t>PUNCH requires sustainability</a:t>
            </a:r>
          </a:p>
          <a:p>
            <a:r>
              <a:rPr lang="en-US" sz="1700"/>
              <a:t>Combination of open analyses with persistence of analysis and data necessary </a:t>
            </a:r>
          </a:p>
          <a:p>
            <a:pPr marL="0" indent="0">
              <a:buNone/>
            </a:pPr>
            <a:r>
              <a:rPr lang="en-US" sz="1700"/>
              <a:t>⇒ 	from experiment specific data preservation to common 	workflows and procedures</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4" name="Text Placeholder 3">
            <a:extLst>
              <a:ext uri="{FF2B5EF4-FFF2-40B4-BE49-F238E27FC236}">
                <a16:creationId xmlns:a16="http://schemas.microsoft.com/office/drawing/2014/main" id="{2D6ABD96-B493-2F41-9F6E-9CB27CB074C3}"/>
              </a:ext>
            </a:extLst>
          </p:cNvPr>
          <p:cNvSpPr>
            <a:spLocks noGrp="1"/>
          </p:cNvSpPr>
          <p:nvPr>
            <p:ph type="body" sz="quarter" idx="13"/>
          </p:nvPr>
        </p:nvSpPr>
        <p:spPr/>
        <p:txBody>
          <a:bodyPr/>
          <a:lstStyle/>
          <a:p>
            <a:r>
              <a:rPr lang="en-US"/>
              <a:t>FAIR access to data and analysis workflows </a:t>
            </a:r>
          </a:p>
        </p:txBody>
      </p:sp>
      <p:sp>
        <p:nvSpPr>
          <p:cNvPr id="10" name="Inhaltsplatzhalter 9">
            <a:extLst>
              <a:ext uri="{FF2B5EF4-FFF2-40B4-BE49-F238E27FC236}">
                <a16:creationId xmlns:a16="http://schemas.microsoft.com/office/drawing/2014/main" id="{74698112-6185-6541-A72E-9CB858AB5089}"/>
              </a:ext>
            </a:extLst>
          </p:cNvPr>
          <p:cNvSpPr>
            <a:spLocks noGrp="1"/>
          </p:cNvSpPr>
          <p:nvPr>
            <p:ph idx="14"/>
          </p:nvPr>
        </p:nvSpPr>
        <p:spPr/>
        <p:txBody>
          <a:bodyPr/>
          <a:lstStyle/>
          <a:p>
            <a:pPr marL="0" indent="0">
              <a:buNone/>
            </a:pPr>
            <a:r>
              <a:rPr lang="en-US" sz="1700" b="1"/>
              <a:t>Deliverables:</a:t>
            </a:r>
          </a:p>
          <a:p>
            <a:r>
              <a:rPr lang="en-US" sz="1700"/>
              <a:t>User-level access to open data, metadata and analysis tools according to FAIR principles</a:t>
            </a:r>
          </a:p>
          <a:p>
            <a:r>
              <a:rPr lang="en-US" sz="1700"/>
              <a:t>Organization of access rights and user management for internal and public access </a:t>
            </a:r>
          </a:p>
          <a:p>
            <a:r>
              <a:rPr lang="en-US" sz="1700"/>
              <a:t>SCIENCE PORTAL: Web- and API-based user interface for (interactive) application of algorithms to (large) data sets, combined statistical analysis of different data sets, based on developments in TA2/3/5/6 and external projects (e.g. IVOA, KCDC, CERN Open Data, ARCHIVER, REANA, etc.)</a:t>
            </a:r>
          </a:p>
          <a:p>
            <a:r>
              <a:rPr lang="en-US" sz="1700"/>
              <a:t>Tools and services for access, analysis and preservation of data from multiple experiments.</a:t>
            </a:r>
          </a:p>
          <a:p>
            <a:pPr marL="0" indent="0">
              <a:buNone/>
            </a:pPr>
            <a:endParaRPr lang="en-US"/>
          </a:p>
        </p:txBody>
      </p:sp>
      <p:sp>
        <p:nvSpPr>
          <p:cNvPr id="7" name="PUNCH4NFDI deckt eine große Vielfalt ab…">
            <a:extLst>
              <a:ext uri="{FF2B5EF4-FFF2-40B4-BE49-F238E27FC236}">
                <a16:creationId xmlns:a16="http://schemas.microsoft.com/office/drawing/2014/main" id="{BE4F6F97-2F0C-FB44-BB36-70E23FF6E5D3}"/>
              </a:ext>
            </a:extLst>
          </p:cNvPr>
          <p:cNvSpPr txBox="1">
            <a:spLocks/>
          </p:cNvSpPr>
          <p:nvPr/>
        </p:nvSpPr>
        <p:spPr>
          <a:xfrm>
            <a:off x="335360" y="1297391"/>
            <a:ext cx="7236164" cy="10844577"/>
          </a:xfrm>
          <a:prstGeom prst="rect">
            <a:avLst/>
          </a:prstGeom>
        </p:spPr>
        <p:txBody>
          <a:bodyPr vert="horz" lIns="0" tIns="0" rIns="0" bIns="0" numCol="1" spcCol="38100" rtlCol="0" anchor="t" anchorCtr="0">
            <a:norm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560536">
              <a:lnSpc>
                <a:spcPts val="1920"/>
              </a:lnSpc>
              <a:spcBef>
                <a:spcPts val="800"/>
              </a:spcBef>
              <a:spcAft>
                <a:spcPts val="400"/>
              </a:spcAft>
              <a:buNone/>
              <a:defRPr sz="3072"/>
            </a:pPr>
            <a:endParaRPr lang="en-US" sz="1400"/>
          </a:p>
        </p:txBody>
      </p:sp>
    </p:spTree>
    <p:extLst>
      <p:ext uri="{BB962C8B-B14F-4D97-AF65-F5344CB8AC3E}">
        <p14:creationId xmlns:p14="http://schemas.microsoft.com/office/powerpoint/2010/main" val="135194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a:t>TA 4: Data Science Portal</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de-DE"/>
              <a:t>PUNCH4NFDI   |  AG splinter meeting E-Science and Virtual Observatory  |   22 Sep 2020  |  MS</a:t>
            </a:r>
            <a:endParaRPr lang="de-DE" dirty="0"/>
          </a:p>
        </p:txBody>
      </p:sp>
      <p:sp>
        <p:nvSpPr>
          <p:cNvPr id="4" name="Text Placeholder 3">
            <a:extLst>
              <a:ext uri="{FF2B5EF4-FFF2-40B4-BE49-F238E27FC236}">
                <a16:creationId xmlns:a16="http://schemas.microsoft.com/office/drawing/2014/main" id="{2D6ABD96-B493-2F41-9F6E-9CB27CB074C3}"/>
              </a:ext>
            </a:extLst>
          </p:cNvPr>
          <p:cNvSpPr>
            <a:spLocks noGrp="1"/>
          </p:cNvSpPr>
          <p:nvPr>
            <p:ph type="body" sz="quarter" idx="13"/>
          </p:nvPr>
        </p:nvSpPr>
        <p:spPr/>
        <p:txBody>
          <a:bodyPr/>
          <a:lstStyle/>
          <a:p>
            <a:r>
              <a:rPr lang="de-DE" dirty="0"/>
              <a:t>FAIR </a:t>
            </a:r>
            <a:r>
              <a:rPr lang="de-DE" dirty="0" err="1"/>
              <a:t>access</a:t>
            </a:r>
            <a:r>
              <a:rPr lang="de-DE" dirty="0"/>
              <a:t> </a:t>
            </a:r>
            <a:r>
              <a:rPr lang="de-DE" dirty="0" err="1"/>
              <a:t>to</a:t>
            </a:r>
            <a:r>
              <a:rPr lang="de-DE" dirty="0"/>
              <a:t> </a:t>
            </a:r>
            <a:r>
              <a:rPr lang="de-DE" dirty="0" err="1"/>
              <a:t>data</a:t>
            </a:r>
            <a:r>
              <a:rPr lang="de-DE" dirty="0"/>
              <a:t> </a:t>
            </a:r>
            <a:r>
              <a:rPr lang="de-DE" dirty="0" err="1"/>
              <a:t>and</a:t>
            </a:r>
            <a:r>
              <a:rPr lang="de-DE" dirty="0"/>
              <a:t> </a:t>
            </a:r>
            <a:r>
              <a:rPr lang="de-DE" dirty="0" err="1"/>
              <a:t>analysis</a:t>
            </a:r>
            <a:r>
              <a:rPr lang="de-DE" dirty="0"/>
              <a:t> </a:t>
            </a:r>
            <a:r>
              <a:rPr lang="de-DE" dirty="0" err="1"/>
              <a:t>workflows</a:t>
            </a:r>
            <a:r>
              <a:rPr lang="de-DE" dirty="0"/>
              <a:t> </a:t>
            </a:r>
          </a:p>
        </p:txBody>
      </p:sp>
      <p:sp>
        <p:nvSpPr>
          <p:cNvPr id="7" name="PUNCH4NFDI deckt eine große Vielfalt ab…">
            <a:extLst>
              <a:ext uri="{FF2B5EF4-FFF2-40B4-BE49-F238E27FC236}">
                <a16:creationId xmlns:a16="http://schemas.microsoft.com/office/drawing/2014/main" id="{BE4F6F97-2F0C-FB44-BB36-70E23FF6E5D3}"/>
              </a:ext>
            </a:extLst>
          </p:cNvPr>
          <p:cNvSpPr txBox="1">
            <a:spLocks/>
          </p:cNvSpPr>
          <p:nvPr/>
        </p:nvSpPr>
        <p:spPr>
          <a:xfrm>
            <a:off x="335360" y="1297391"/>
            <a:ext cx="7236164" cy="10844577"/>
          </a:xfrm>
          <a:prstGeom prst="rect">
            <a:avLst/>
          </a:prstGeom>
        </p:spPr>
        <p:txBody>
          <a:bodyPr vert="horz" lIns="0" tIns="0" rIns="0" bIns="0" numCol="1" spcCol="38100" rtlCol="0" anchor="t" anchorCtr="0">
            <a:normAutofit/>
          </a:bodyPr>
          <a:lstStyle>
            <a:lvl1pPr marL="361950" indent="-361950" algn="l" defTabSz="914400" rtl="0" eaLnBrk="1" latinLnBrk="0" hangingPunct="1">
              <a:lnSpc>
                <a:spcPct val="110000"/>
              </a:lnSpc>
              <a:spcBef>
                <a:spcPts val="0"/>
              </a:spcBef>
              <a:spcAft>
                <a:spcPts val="1200"/>
              </a:spcAft>
              <a:buFont typeface="Arial" panose="020B0604020202020204" pitchFamily="34" charset="0"/>
              <a:buChar char="•"/>
              <a:tabLst>
                <a:tab pos="361950" algn="l"/>
              </a:tabLst>
              <a:defRPr sz="1800" kern="1200">
                <a:solidFill>
                  <a:schemeClr val="tx1"/>
                </a:solidFill>
                <a:latin typeface="+mn-lt"/>
                <a:ea typeface="+mn-ea"/>
                <a:cs typeface="+mn-cs"/>
              </a:defRPr>
            </a:lvl1pPr>
            <a:lvl2pPr marL="6286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2pPr>
            <a:lvl3pPr marL="8953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3pPr>
            <a:lvl4pPr marL="1162050" indent="-266700"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4pPr>
            <a:lvl5pPr marL="1438275" indent="-276225" algn="l" defTabSz="914400" rtl="0" eaLnBrk="1" latinLnBrk="0" hangingPunct="1">
              <a:lnSpc>
                <a:spcPct val="100000"/>
              </a:lnSpc>
              <a:spcBef>
                <a:spcPts val="0"/>
              </a:spcBef>
              <a:spcAft>
                <a:spcPts val="8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1560536">
              <a:lnSpc>
                <a:spcPts val="1920"/>
              </a:lnSpc>
              <a:spcBef>
                <a:spcPts val="800"/>
              </a:spcBef>
              <a:spcAft>
                <a:spcPts val="400"/>
              </a:spcAft>
              <a:buNone/>
              <a:defRPr sz="3072"/>
            </a:pPr>
            <a:endParaRPr lang="de-DE" sz="1400"/>
          </a:p>
        </p:txBody>
      </p:sp>
      <p:sp>
        <p:nvSpPr>
          <p:cNvPr id="12" name="Inhaltsplatzhalter 21">
            <a:extLst>
              <a:ext uri="{FF2B5EF4-FFF2-40B4-BE49-F238E27FC236}">
                <a16:creationId xmlns:a16="http://schemas.microsoft.com/office/drawing/2014/main" id="{24250CB3-B7FA-7240-9FDD-5C85B8AF2562}"/>
              </a:ext>
            </a:extLst>
          </p:cNvPr>
          <p:cNvSpPr>
            <a:spLocks noGrp="1"/>
          </p:cNvSpPr>
          <p:nvPr>
            <p:ph idx="1"/>
          </p:nvPr>
        </p:nvSpPr>
        <p:spPr>
          <a:xfrm>
            <a:off x="407987" y="1340768"/>
            <a:ext cx="6060162" cy="5010249"/>
          </a:xfrm>
        </p:spPr>
        <p:txBody>
          <a:bodyPr/>
          <a:lstStyle/>
          <a:p>
            <a:pPr marL="0" indent="0">
              <a:buNone/>
            </a:pPr>
            <a:r>
              <a:rPr lang="en-US" sz="1700" b="1" dirty="0"/>
              <a:t>So far:</a:t>
            </a:r>
            <a:r>
              <a:rPr lang="en-US" sz="1700" dirty="0"/>
              <a:t> </a:t>
            </a:r>
          </a:p>
          <a:p>
            <a:r>
              <a:rPr lang="en-US" sz="1700" dirty="0"/>
              <a:t>Data, meta data and analysis tools in separated, at times incommensurable formats on separated portals</a:t>
            </a:r>
          </a:p>
          <a:p>
            <a:r>
              <a:rPr lang="en-US" sz="1700" dirty="0"/>
              <a:t>combination of the outcomes of various experiments often only at the level of final results</a:t>
            </a:r>
          </a:p>
          <a:p>
            <a:pPr marL="0" indent="0">
              <a:buNone/>
            </a:pPr>
            <a:r>
              <a:rPr lang="en-US" sz="1700" b="1" dirty="0"/>
              <a:t>Vision of the PUNCH Science Data Platform: consistent open data, meta data and experiment-independent analysis tools and services via a joint platform</a:t>
            </a:r>
          </a:p>
          <a:p>
            <a:r>
              <a:rPr lang="en-US" sz="1700" dirty="0"/>
              <a:t>Main aim: consistent global analyses of experiments, Persistence of Data und analysis, and adaption to very different abstraction levels of data: from raw data to a likelihood</a:t>
            </a:r>
          </a:p>
          <a:p>
            <a:r>
              <a:rPr lang="en-US" sz="1700" dirty="0"/>
              <a:t>Guidance from existing global analyses; enabling these previously individual projects in an open portal with open and standards-based software</a:t>
            </a:r>
          </a:p>
          <a:p>
            <a:r>
              <a:rPr lang="en-US" sz="1700" dirty="0"/>
              <a:t>Transfer to other sectors: global analyses of a wide range of data from various sources, e.g. in Earth Science, medicine; provision of the data, the portal, e.g. for mathematics</a:t>
            </a:r>
          </a:p>
        </p:txBody>
      </p:sp>
      <p:grpSp>
        <p:nvGrpSpPr>
          <p:cNvPr id="13" name="Group 12">
            <a:extLst>
              <a:ext uri="{FF2B5EF4-FFF2-40B4-BE49-F238E27FC236}">
                <a16:creationId xmlns:a16="http://schemas.microsoft.com/office/drawing/2014/main" id="{246F5DE1-8B4D-CE4B-B35B-DEE61BB35256}"/>
              </a:ext>
            </a:extLst>
          </p:cNvPr>
          <p:cNvGrpSpPr/>
          <p:nvPr/>
        </p:nvGrpSpPr>
        <p:grpSpPr>
          <a:xfrm>
            <a:off x="6456040" y="1340604"/>
            <a:ext cx="5616575" cy="5167785"/>
            <a:chOff x="1561344" y="648699"/>
            <a:chExt cx="5892800" cy="5657578"/>
          </a:xfrm>
        </p:grpSpPr>
        <p:sp>
          <p:nvSpPr>
            <p:cNvPr id="14" name="Rectangle 13">
              <a:extLst>
                <a:ext uri="{FF2B5EF4-FFF2-40B4-BE49-F238E27FC236}">
                  <a16:creationId xmlns:a16="http://schemas.microsoft.com/office/drawing/2014/main" id="{08C6ACF8-CC87-664A-A456-089B9B8ACCAB}"/>
                </a:ext>
              </a:extLst>
            </p:cNvPr>
            <p:cNvSpPr/>
            <p:nvPr/>
          </p:nvSpPr>
          <p:spPr>
            <a:xfrm>
              <a:off x="1561344" y="654911"/>
              <a:ext cx="5892800" cy="5651366"/>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5" name="Rectangle 14">
              <a:extLst>
                <a:ext uri="{FF2B5EF4-FFF2-40B4-BE49-F238E27FC236}">
                  <a16:creationId xmlns:a16="http://schemas.microsoft.com/office/drawing/2014/main" id="{EE23B4CF-4DC1-924A-A94D-0A0AD576C9BE}"/>
                </a:ext>
              </a:extLst>
            </p:cNvPr>
            <p:cNvSpPr/>
            <p:nvPr/>
          </p:nvSpPr>
          <p:spPr>
            <a:xfrm>
              <a:off x="1561344" y="648699"/>
              <a:ext cx="5892800" cy="4164227"/>
            </a:xfrm>
            <a:prstGeom prst="rect">
              <a:avLst/>
            </a:prstGeom>
            <a:solidFill>
              <a:schemeClr val="accent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DE" dirty="0"/>
                <a:t>TA 4</a:t>
              </a:r>
            </a:p>
          </p:txBody>
        </p:sp>
        <p:sp>
          <p:nvSpPr>
            <p:cNvPr id="16" name="Oval 15">
              <a:extLst>
                <a:ext uri="{FF2B5EF4-FFF2-40B4-BE49-F238E27FC236}">
                  <a16:creationId xmlns:a16="http://schemas.microsoft.com/office/drawing/2014/main" id="{27ABA893-9614-4E4B-9A23-E03EC41F1DB7}"/>
                </a:ext>
              </a:extLst>
            </p:cNvPr>
            <p:cNvSpPr/>
            <p:nvPr/>
          </p:nvSpPr>
          <p:spPr>
            <a:xfrm>
              <a:off x="1940008" y="4683204"/>
              <a:ext cx="1804087" cy="148281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t>TA2 Services</a:t>
              </a:r>
            </a:p>
          </p:txBody>
        </p:sp>
        <p:sp>
          <p:nvSpPr>
            <p:cNvPr id="17" name="Oval 16">
              <a:extLst>
                <a:ext uri="{FF2B5EF4-FFF2-40B4-BE49-F238E27FC236}">
                  <a16:creationId xmlns:a16="http://schemas.microsoft.com/office/drawing/2014/main" id="{C8B4387B-1D47-6B4E-B9AF-7C3DD3C97776}"/>
                </a:ext>
              </a:extLst>
            </p:cNvPr>
            <p:cNvSpPr/>
            <p:nvPr/>
          </p:nvSpPr>
          <p:spPr>
            <a:xfrm>
              <a:off x="3543506" y="4683203"/>
              <a:ext cx="1941181" cy="1482812"/>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t>TA3 Workflows</a:t>
              </a:r>
            </a:p>
          </p:txBody>
        </p:sp>
        <p:sp>
          <p:nvSpPr>
            <p:cNvPr id="18" name="Oval 17">
              <a:extLst>
                <a:ext uri="{FF2B5EF4-FFF2-40B4-BE49-F238E27FC236}">
                  <a16:creationId xmlns:a16="http://schemas.microsoft.com/office/drawing/2014/main" id="{4B73E31D-B512-5A4E-8039-13DFD3468285}"/>
                </a:ext>
              </a:extLst>
            </p:cNvPr>
            <p:cNvSpPr/>
            <p:nvPr/>
          </p:nvSpPr>
          <p:spPr>
            <a:xfrm>
              <a:off x="5255465" y="4683202"/>
              <a:ext cx="1915111" cy="148281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dirty="0"/>
                <a:t>External Resources+ Services</a:t>
              </a:r>
            </a:p>
          </p:txBody>
        </p:sp>
        <p:sp>
          <p:nvSpPr>
            <p:cNvPr id="19" name="Snip Diagonal Corner of Rectangle 13">
              <a:extLst>
                <a:ext uri="{FF2B5EF4-FFF2-40B4-BE49-F238E27FC236}">
                  <a16:creationId xmlns:a16="http://schemas.microsoft.com/office/drawing/2014/main" id="{9B6843A1-C189-524B-821C-AB3A326DE55B}"/>
                </a:ext>
              </a:extLst>
            </p:cNvPr>
            <p:cNvSpPr/>
            <p:nvPr/>
          </p:nvSpPr>
          <p:spPr>
            <a:xfrm>
              <a:off x="2919539" y="1062042"/>
              <a:ext cx="3325866" cy="3754176"/>
            </a:xfrm>
            <a:prstGeom prst="snip2Diag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2400" dirty="0"/>
                <a:t>User Access to</a:t>
              </a:r>
            </a:p>
            <a:p>
              <a:pPr algn="ctr"/>
              <a:r>
                <a:rPr lang="en-DE" sz="2400" dirty="0"/>
                <a:t>data and analysis</a:t>
              </a:r>
            </a:p>
            <a:p>
              <a:pPr algn="ctr"/>
              <a:r>
                <a:rPr lang="en-DE" sz="2400" dirty="0"/>
                <a:t>services</a:t>
              </a:r>
            </a:p>
            <a:p>
              <a:pPr algn="ctr"/>
              <a:endParaRPr lang="en-DE" dirty="0"/>
            </a:p>
            <a:p>
              <a:pPr algn="ctr"/>
              <a:r>
                <a:rPr lang="en-DE" sz="1600" dirty="0"/>
                <a:t>Data and Analysistools,</a:t>
              </a:r>
            </a:p>
            <a:p>
              <a:pPr algn="ctr"/>
              <a:r>
                <a:rPr lang="en-DE" sz="1600" dirty="0"/>
                <a:t>Preservation</a:t>
              </a:r>
            </a:p>
            <a:p>
              <a:pPr algn="ctr"/>
              <a:endParaRPr lang="en-DE" sz="1600" dirty="0"/>
            </a:p>
            <a:p>
              <a:pPr algn="ctr"/>
              <a:r>
                <a:rPr lang="en-DE" sz="1600" dirty="0"/>
                <a:t>Open community and standard based APIs</a:t>
              </a:r>
            </a:p>
            <a:p>
              <a:pPr algn="ctr"/>
              <a:endParaRPr lang="en-DE" sz="1600" dirty="0"/>
            </a:p>
            <a:p>
              <a:pPr algn="ctr"/>
              <a:r>
                <a:rPr lang="en-DE" sz="1600" dirty="0"/>
                <a:t>Experiment-Independent Platform </a:t>
              </a:r>
            </a:p>
          </p:txBody>
        </p:sp>
        <p:sp>
          <p:nvSpPr>
            <p:cNvPr id="20" name="Snip and Round Single Corner of Rectangle 14">
              <a:extLst>
                <a:ext uri="{FF2B5EF4-FFF2-40B4-BE49-F238E27FC236}">
                  <a16:creationId xmlns:a16="http://schemas.microsoft.com/office/drawing/2014/main" id="{9A976DF1-F434-7648-B52D-5E7E12569B86}"/>
                </a:ext>
              </a:extLst>
            </p:cNvPr>
            <p:cNvSpPr/>
            <p:nvPr/>
          </p:nvSpPr>
          <p:spPr>
            <a:xfrm>
              <a:off x="6090576" y="1069238"/>
              <a:ext cx="1080000" cy="1203029"/>
            </a:xfrm>
            <a:prstGeom prst="snip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DE" sz="1600" dirty="0"/>
                <a:t>Users</a:t>
              </a:r>
            </a:p>
          </p:txBody>
        </p:sp>
        <p:sp>
          <p:nvSpPr>
            <p:cNvPr id="21" name="Snip and Round Single Corner of Rectangle 15">
              <a:extLst>
                <a:ext uri="{FF2B5EF4-FFF2-40B4-BE49-F238E27FC236}">
                  <a16:creationId xmlns:a16="http://schemas.microsoft.com/office/drawing/2014/main" id="{4F39E25C-B73C-1947-B682-03229EA9466D}"/>
                </a:ext>
              </a:extLst>
            </p:cNvPr>
            <p:cNvSpPr/>
            <p:nvPr/>
          </p:nvSpPr>
          <p:spPr>
            <a:xfrm>
              <a:off x="6082616" y="2024563"/>
              <a:ext cx="1080000" cy="1075603"/>
            </a:xfrm>
            <a:prstGeom prst="snip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DE" sz="1600" dirty="0"/>
                <a:t>Univer-sities</a:t>
              </a:r>
            </a:p>
          </p:txBody>
        </p:sp>
        <p:sp>
          <p:nvSpPr>
            <p:cNvPr id="22" name="Snip and Round Single Corner of Rectangle 16">
              <a:extLst>
                <a:ext uri="{FF2B5EF4-FFF2-40B4-BE49-F238E27FC236}">
                  <a16:creationId xmlns:a16="http://schemas.microsoft.com/office/drawing/2014/main" id="{DE969D88-5159-6C48-8CCD-3442F7347763}"/>
                </a:ext>
              </a:extLst>
            </p:cNvPr>
            <p:cNvSpPr/>
            <p:nvPr/>
          </p:nvSpPr>
          <p:spPr>
            <a:xfrm>
              <a:off x="6090576" y="2903703"/>
              <a:ext cx="1080000" cy="944578"/>
            </a:xfrm>
            <a:prstGeom prst="snip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DE" sz="1600" dirty="0"/>
                <a:t>Labs</a:t>
              </a:r>
            </a:p>
          </p:txBody>
        </p:sp>
        <p:sp>
          <p:nvSpPr>
            <p:cNvPr id="23" name="Snip and Round Single Corner of Rectangle 17">
              <a:extLst>
                <a:ext uri="{FF2B5EF4-FFF2-40B4-BE49-F238E27FC236}">
                  <a16:creationId xmlns:a16="http://schemas.microsoft.com/office/drawing/2014/main" id="{001E2A9F-046E-B447-AFE7-D246D9C5B087}"/>
                </a:ext>
              </a:extLst>
            </p:cNvPr>
            <p:cNvSpPr/>
            <p:nvPr/>
          </p:nvSpPr>
          <p:spPr>
            <a:xfrm>
              <a:off x="6107053" y="3620386"/>
              <a:ext cx="1080000" cy="1203029"/>
            </a:xfrm>
            <a:prstGeom prst="snip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DE" sz="1600" dirty="0"/>
                <a:t>Experi-ments</a:t>
              </a:r>
            </a:p>
          </p:txBody>
        </p:sp>
        <p:sp>
          <p:nvSpPr>
            <p:cNvPr id="24" name="Snip Diagonal Corner of Rectangle 18">
              <a:extLst>
                <a:ext uri="{FF2B5EF4-FFF2-40B4-BE49-F238E27FC236}">
                  <a16:creationId xmlns:a16="http://schemas.microsoft.com/office/drawing/2014/main" id="{7286A45F-DED6-DA4D-8930-B12CA5C3F4BE}"/>
                </a:ext>
              </a:extLst>
            </p:cNvPr>
            <p:cNvSpPr/>
            <p:nvPr/>
          </p:nvSpPr>
          <p:spPr>
            <a:xfrm>
              <a:off x="1812600" y="1042458"/>
              <a:ext cx="1305697" cy="1907085"/>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600" dirty="0"/>
                <a:t>FAIR</a:t>
              </a:r>
            </a:p>
            <a:p>
              <a:pPr algn="ctr"/>
              <a:r>
                <a:rPr lang="en-DE" sz="1600" dirty="0"/>
                <a:t>Data,</a:t>
              </a:r>
            </a:p>
            <a:p>
              <a:pPr algn="ctr"/>
              <a:r>
                <a:rPr lang="en-DE" sz="1600" dirty="0"/>
                <a:t>Meta-data,</a:t>
              </a:r>
            </a:p>
            <a:p>
              <a:pPr algn="ctr"/>
              <a:r>
                <a:rPr lang="en-DE" sz="1600" dirty="0"/>
                <a:t>Analysis-tools</a:t>
              </a:r>
            </a:p>
          </p:txBody>
        </p:sp>
        <p:sp>
          <p:nvSpPr>
            <p:cNvPr id="25" name="Snip Diagonal Corner of Rectangle 19">
              <a:extLst>
                <a:ext uri="{FF2B5EF4-FFF2-40B4-BE49-F238E27FC236}">
                  <a16:creationId xmlns:a16="http://schemas.microsoft.com/office/drawing/2014/main" id="{F44FF0E8-F9F7-C74D-9AE0-D86455C05DE0}"/>
                </a:ext>
              </a:extLst>
            </p:cNvPr>
            <p:cNvSpPr/>
            <p:nvPr/>
          </p:nvSpPr>
          <p:spPr>
            <a:xfrm>
              <a:off x="1816031" y="2909134"/>
              <a:ext cx="1305697" cy="1907085"/>
            </a:xfrm>
            <a:prstGeom prst="snip2Diag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DE" sz="1600" dirty="0"/>
                <a:t>User Manage-ment,</a:t>
              </a:r>
            </a:p>
            <a:p>
              <a:pPr algn="ctr"/>
              <a:r>
                <a:rPr lang="en-DE" sz="1600" dirty="0"/>
                <a:t>Access Rights, </a:t>
              </a:r>
            </a:p>
            <a:p>
              <a:pPr algn="ctr"/>
              <a:r>
                <a:rPr lang="en-DE" sz="1600" dirty="0"/>
                <a:t>Accoun-ting</a:t>
              </a:r>
            </a:p>
          </p:txBody>
        </p:sp>
      </p:grpSp>
    </p:spTree>
    <p:extLst>
      <p:ext uri="{BB962C8B-B14F-4D97-AF65-F5344CB8AC3E}">
        <p14:creationId xmlns:p14="http://schemas.microsoft.com/office/powerpoint/2010/main" val="14326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en-US"/>
              <a:t>TA5: „Data Irreversibility“</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4" name="Text Placeholder 3">
            <a:extLst>
              <a:ext uri="{FF2B5EF4-FFF2-40B4-BE49-F238E27FC236}">
                <a16:creationId xmlns:a16="http://schemas.microsoft.com/office/drawing/2014/main" id="{2D6ABD96-B493-2F41-9F6E-9CB27CB074C3}"/>
              </a:ext>
            </a:extLst>
          </p:cNvPr>
          <p:cNvSpPr>
            <a:spLocks noGrp="1"/>
          </p:cNvSpPr>
          <p:nvPr>
            <p:ph type="body" sz="quarter" idx="13"/>
          </p:nvPr>
        </p:nvSpPr>
        <p:spPr/>
        <p:txBody>
          <a:bodyPr/>
          <a:lstStyle/>
          <a:p>
            <a:r>
              <a:rPr lang="en-US"/>
              <a:t>Tomorrow‘s challenge: dynamic archives</a:t>
            </a:r>
          </a:p>
        </p:txBody>
      </p:sp>
      <p:sp>
        <p:nvSpPr>
          <p:cNvPr id="13" name="Inhaltsplatzhalter 5">
            <a:extLst>
              <a:ext uri="{FF2B5EF4-FFF2-40B4-BE49-F238E27FC236}">
                <a16:creationId xmlns:a16="http://schemas.microsoft.com/office/drawing/2014/main" id="{1D19AC80-DE45-3349-BA4C-9102C2960FED}"/>
              </a:ext>
            </a:extLst>
          </p:cNvPr>
          <p:cNvSpPr>
            <a:spLocks noGrp="1"/>
          </p:cNvSpPr>
          <p:nvPr>
            <p:ph idx="1"/>
          </p:nvPr>
        </p:nvSpPr>
        <p:spPr>
          <a:xfrm>
            <a:off x="6042971" y="1406427"/>
            <a:ext cx="5957685" cy="5010249"/>
          </a:xfrm>
        </p:spPr>
        <p:txBody>
          <a:bodyPr/>
          <a:lstStyle/>
          <a:p>
            <a:pPr marL="0" indent="0">
              <a:buNone/>
            </a:pPr>
            <a:r>
              <a:rPr lang="en-US" b="1"/>
              <a:t>The challenges demand dynamic and scalable data lifecycles. </a:t>
            </a:r>
          </a:p>
          <a:p>
            <a:r>
              <a:rPr lang="en-US" u="sng"/>
              <a:t>Data irreversibility:</a:t>
            </a:r>
            <a:r>
              <a:rPr lang="en-US"/>
              <a:t> fundamental impact on the reproducibility of scientific results.</a:t>
            </a:r>
          </a:p>
          <a:p>
            <a:r>
              <a:rPr lang="en-US" u="sng"/>
              <a:t>Fast growing data rates </a:t>
            </a:r>
            <a:r>
              <a:rPr lang="en-US"/>
              <a:t>require optimized resource utilization: co-design of hardware &amp; software, new selection algorithms, methods, architectures.</a:t>
            </a:r>
          </a:p>
          <a:p>
            <a:r>
              <a:rPr lang="en-US" u="sng"/>
              <a:t>TA5 interacts with TAs 2-4: </a:t>
            </a:r>
            <a:r>
              <a:rPr lang="en-US"/>
              <a:t>Enabling science facing  the age of next generation large data sets.</a:t>
            </a:r>
          </a:p>
          <a:p>
            <a:r>
              <a:rPr lang="en-US" u="sng"/>
              <a:t>Significance beyond NFDI: </a:t>
            </a:r>
            <a:r>
              <a:rPr lang="en-US"/>
              <a:t>e.g. green computing: important contributions to reducing the currently rapidly increasing power consumption of cloud computing.</a:t>
            </a:r>
          </a:p>
        </p:txBody>
      </p:sp>
      <p:grpSp>
        <p:nvGrpSpPr>
          <p:cNvPr id="15" name="Group 14">
            <a:extLst>
              <a:ext uri="{FF2B5EF4-FFF2-40B4-BE49-F238E27FC236}">
                <a16:creationId xmlns:a16="http://schemas.microsoft.com/office/drawing/2014/main" id="{EA5558E7-975E-EA4E-9627-5ADAFE9510D9}"/>
              </a:ext>
            </a:extLst>
          </p:cNvPr>
          <p:cNvGrpSpPr/>
          <p:nvPr/>
        </p:nvGrpSpPr>
        <p:grpSpPr>
          <a:xfrm>
            <a:off x="407368" y="1910338"/>
            <a:ext cx="5500675" cy="2904645"/>
            <a:chOff x="1499708" y="1146296"/>
            <a:chExt cx="8476630" cy="4779175"/>
          </a:xfrm>
        </p:grpSpPr>
        <p:sp>
          <p:nvSpPr>
            <p:cNvPr id="16" name="Textfeld 37">
              <a:extLst>
                <a:ext uri="{FF2B5EF4-FFF2-40B4-BE49-F238E27FC236}">
                  <a16:creationId xmlns:a16="http://schemas.microsoft.com/office/drawing/2014/main" id="{83326D97-DBE1-B54D-B7F8-28333348B5E5}"/>
                </a:ext>
              </a:extLst>
            </p:cNvPr>
            <p:cNvSpPr txBox="1"/>
            <p:nvPr/>
          </p:nvSpPr>
          <p:spPr>
            <a:xfrm>
              <a:off x="2752198" y="4518210"/>
              <a:ext cx="2075710" cy="557042"/>
            </a:xfrm>
            <a:prstGeom prst="rect">
              <a:avLst/>
            </a:prstGeom>
            <a:solidFill>
              <a:srgbClr val="660066">
                <a:alpha val="54000"/>
              </a:srgbClr>
            </a:solid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solidFill>
                    <a:schemeClr val="bg1"/>
                  </a:solidFill>
                  <a:latin typeface="Calibri" panose="020F0502020204030204" pitchFamily="34" charset="0"/>
                  <a:cs typeface="Calibri" panose="020F0502020204030204" pitchFamily="34" charset="0"/>
                </a:rPr>
                <a:t>Archives</a:t>
              </a:r>
            </a:p>
          </p:txBody>
        </p:sp>
        <p:sp>
          <p:nvSpPr>
            <p:cNvPr id="17" name="Textfeld 36">
              <a:extLst>
                <a:ext uri="{FF2B5EF4-FFF2-40B4-BE49-F238E27FC236}">
                  <a16:creationId xmlns:a16="http://schemas.microsoft.com/office/drawing/2014/main" id="{8EBCD786-B957-5E43-840A-EAF4017D6C10}"/>
                </a:ext>
              </a:extLst>
            </p:cNvPr>
            <p:cNvSpPr txBox="1"/>
            <p:nvPr/>
          </p:nvSpPr>
          <p:spPr>
            <a:xfrm>
              <a:off x="2599799" y="4627246"/>
              <a:ext cx="2075710" cy="557042"/>
            </a:xfrm>
            <a:prstGeom prst="rect">
              <a:avLst/>
            </a:prstGeom>
            <a:solidFill>
              <a:srgbClr val="660066">
                <a:alpha val="54000"/>
              </a:srgbClr>
            </a:solid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solidFill>
                    <a:schemeClr val="bg1"/>
                  </a:solidFill>
                  <a:latin typeface="Calibri" panose="020F0502020204030204" pitchFamily="34" charset="0"/>
                  <a:cs typeface="Calibri" panose="020F0502020204030204" pitchFamily="34" charset="0"/>
                </a:rPr>
                <a:t>Archives</a:t>
              </a:r>
            </a:p>
          </p:txBody>
        </p:sp>
        <p:sp>
          <p:nvSpPr>
            <p:cNvPr id="18" name="Textfeld 28">
              <a:extLst>
                <a:ext uri="{FF2B5EF4-FFF2-40B4-BE49-F238E27FC236}">
                  <a16:creationId xmlns:a16="http://schemas.microsoft.com/office/drawing/2014/main" id="{E0BC2812-22CF-FF4F-BF03-B592A5A83BBA}"/>
                </a:ext>
              </a:extLst>
            </p:cNvPr>
            <p:cNvSpPr txBox="1"/>
            <p:nvPr/>
          </p:nvSpPr>
          <p:spPr>
            <a:xfrm>
              <a:off x="4865263" y="1146296"/>
              <a:ext cx="2140314" cy="962163"/>
            </a:xfrm>
            <a:prstGeom prst="rect">
              <a:avLst/>
            </a:prstGeom>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latin typeface="Calibri" panose="020F0502020204030204" pitchFamily="34" charset="0"/>
                  <a:cs typeface="Calibri" panose="020F0502020204030204" pitchFamily="34" charset="0"/>
                </a:rPr>
                <a:t>Distributed</a:t>
              </a:r>
            </a:p>
            <a:p>
              <a:pPr algn="ctr"/>
              <a:r>
                <a:rPr lang="en-US" sz="1600">
                  <a:latin typeface="Calibri" panose="020F0502020204030204" pitchFamily="34" charset="0"/>
                  <a:cs typeface="Calibri" panose="020F0502020204030204" pitchFamily="34" charset="0"/>
                </a:rPr>
                <a:t>Sensors</a:t>
              </a:r>
            </a:p>
          </p:txBody>
        </p:sp>
        <p:sp>
          <p:nvSpPr>
            <p:cNvPr id="19" name="Textfeld 27">
              <a:extLst>
                <a:ext uri="{FF2B5EF4-FFF2-40B4-BE49-F238E27FC236}">
                  <a16:creationId xmlns:a16="http://schemas.microsoft.com/office/drawing/2014/main" id="{C49D59B3-B060-4049-AED4-B0F850994BB2}"/>
                </a:ext>
              </a:extLst>
            </p:cNvPr>
            <p:cNvSpPr txBox="1"/>
            <p:nvPr/>
          </p:nvSpPr>
          <p:spPr>
            <a:xfrm>
              <a:off x="4750215" y="1253626"/>
              <a:ext cx="2123297" cy="962163"/>
            </a:xfrm>
            <a:prstGeom prst="rect">
              <a:avLst/>
            </a:prstGeom>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latin typeface="Calibri" panose="020F0502020204030204" pitchFamily="34" charset="0"/>
                  <a:cs typeface="Calibri" panose="020F0502020204030204" pitchFamily="34" charset="0"/>
                </a:rPr>
                <a:t>Distributed</a:t>
              </a:r>
            </a:p>
            <a:p>
              <a:pPr algn="ctr"/>
              <a:r>
                <a:rPr lang="en-US" sz="1600">
                  <a:latin typeface="Calibri" panose="020F0502020204030204" pitchFamily="34" charset="0"/>
                  <a:cs typeface="Calibri" panose="020F0502020204030204" pitchFamily="34" charset="0"/>
                </a:rPr>
                <a:t>Sensors</a:t>
              </a:r>
            </a:p>
          </p:txBody>
        </p:sp>
        <p:sp>
          <p:nvSpPr>
            <p:cNvPr id="20" name="Textfeld 24">
              <a:extLst>
                <a:ext uri="{FF2B5EF4-FFF2-40B4-BE49-F238E27FC236}">
                  <a16:creationId xmlns:a16="http://schemas.microsoft.com/office/drawing/2014/main" id="{1888FA07-D59C-8C41-8213-97F45D8E7627}"/>
                </a:ext>
              </a:extLst>
            </p:cNvPr>
            <p:cNvSpPr txBox="1"/>
            <p:nvPr/>
          </p:nvSpPr>
          <p:spPr>
            <a:xfrm>
              <a:off x="2752198" y="3687213"/>
              <a:ext cx="2075710" cy="962163"/>
            </a:xfrm>
            <a:prstGeom prst="rect">
              <a:avLst/>
            </a:prstGeom>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latin typeface="Calibri" panose="020F0502020204030204" pitchFamily="34" charset="0"/>
                  <a:cs typeface="Calibri" panose="020F0502020204030204" pitchFamily="34" charset="0"/>
                </a:rPr>
                <a:t>Regional Computing</a:t>
              </a:r>
            </a:p>
          </p:txBody>
        </p:sp>
        <p:sp>
          <p:nvSpPr>
            <p:cNvPr id="21" name="Textfeld 4">
              <a:extLst>
                <a:ext uri="{FF2B5EF4-FFF2-40B4-BE49-F238E27FC236}">
                  <a16:creationId xmlns:a16="http://schemas.microsoft.com/office/drawing/2014/main" id="{192407DD-81C7-0345-B9DC-02774D7F4C1C}"/>
                </a:ext>
              </a:extLst>
            </p:cNvPr>
            <p:cNvSpPr txBox="1"/>
            <p:nvPr/>
          </p:nvSpPr>
          <p:spPr>
            <a:xfrm>
              <a:off x="4641151" y="1363021"/>
              <a:ext cx="2075710" cy="962163"/>
            </a:xfrm>
            <a:prstGeom prst="rect">
              <a:avLst/>
            </a:prstGeom>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latin typeface="Calibri" panose="020F0502020204030204" pitchFamily="34" charset="0"/>
                  <a:cs typeface="Calibri" panose="020F0502020204030204" pitchFamily="34" charset="0"/>
                </a:rPr>
                <a:t>Distributed</a:t>
              </a:r>
            </a:p>
            <a:p>
              <a:pPr algn="ctr"/>
              <a:r>
                <a:rPr lang="en-US" sz="1600">
                  <a:latin typeface="Calibri" panose="020F0502020204030204" pitchFamily="34" charset="0"/>
                  <a:cs typeface="Calibri" panose="020F0502020204030204" pitchFamily="34" charset="0"/>
                </a:rPr>
                <a:t>Sensors</a:t>
              </a:r>
            </a:p>
          </p:txBody>
        </p:sp>
        <p:sp>
          <p:nvSpPr>
            <p:cNvPr id="22" name="Textfeld 13">
              <a:extLst>
                <a:ext uri="{FF2B5EF4-FFF2-40B4-BE49-F238E27FC236}">
                  <a16:creationId xmlns:a16="http://schemas.microsoft.com/office/drawing/2014/main" id="{ADEBE34F-AD27-5841-8DCC-122019DAC01D}"/>
                </a:ext>
              </a:extLst>
            </p:cNvPr>
            <p:cNvSpPr txBox="1"/>
            <p:nvPr/>
          </p:nvSpPr>
          <p:spPr>
            <a:xfrm>
              <a:off x="6577553" y="3856819"/>
              <a:ext cx="2219540" cy="962163"/>
            </a:xfrm>
            <a:prstGeom prst="rect">
              <a:avLst/>
            </a:prstGeom>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latin typeface="Calibri" panose="020F0502020204030204" pitchFamily="34" charset="0"/>
                  <a:cs typeface="Calibri" panose="020F0502020204030204" pitchFamily="34" charset="0"/>
                </a:rPr>
                <a:t>Central Computing</a:t>
              </a:r>
            </a:p>
          </p:txBody>
        </p:sp>
        <p:sp>
          <p:nvSpPr>
            <p:cNvPr id="23" name="Gebogener Pfeil 25">
              <a:extLst>
                <a:ext uri="{FF2B5EF4-FFF2-40B4-BE49-F238E27FC236}">
                  <a16:creationId xmlns:a16="http://schemas.microsoft.com/office/drawing/2014/main" id="{61168D7D-BB1F-3740-BC60-4E9DE61776D2}"/>
                </a:ext>
              </a:extLst>
            </p:cNvPr>
            <p:cNvSpPr/>
            <p:nvPr/>
          </p:nvSpPr>
          <p:spPr>
            <a:xfrm rot="14455118">
              <a:off x="3390852" y="1886462"/>
              <a:ext cx="2050552" cy="2249223"/>
            </a:xfrm>
            <a:prstGeom prst="circularArrow">
              <a:avLst>
                <a:gd name="adj1" fmla="val 8278"/>
                <a:gd name="adj2" fmla="val 1000217"/>
                <a:gd name="adj3" fmla="val 1156216"/>
                <a:gd name="adj4" fmla="val 16574794"/>
                <a:gd name="adj5" fmla="val 68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24" name="Gebogener Pfeil 26">
              <a:extLst>
                <a:ext uri="{FF2B5EF4-FFF2-40B4-BE49-F238E27FC236}">
                  <a16:creationId xmlns:a16="http://schemas.microsoft.com/office/drawing/2014/main" id="{73ED23C0-65B9-E344-A45E-A4C16BDD5DFB}"/>
                </a:ext>
              </a:extLst>
            </p:cNvPr>
            <p:cNvSpPr/>
            <p:nvPr/>
          </p:nvSpPr>
          <p:spPr>
            <a:xfrm rot="6873811">
              <a:off x="4404990" y="3206630"/>
              <a:ext cx="2475071" cy="2962611"/>
            </a:xfrm>
            <a:prstGeom prst="circularArrow">
              <a:avLst>
                <a:gd name="adj1" fmla="val 7454"/>
                <a:gd name="adj2" fmla="val 1000217"/>
                <a:gd name="adj3" fmla="val 1075952"/>
                <a:gd name="adj4" fmla="val 16648596"/>
                <a:gd name="adj5" fmla="val 68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25" name="Textfeld 15">
              <a:extLst>
                <a:ext uri="{FF2B5EF4-FFF2-40B4-BE49-F238E27FC236}">
                  <a16:creationId xmlns:a16="http://schemas.microsoft.com/office/drawing/2014/main" id="{38D36E08-CF5C-BE4A-9B20-4923139FC8BD}"/>
                </a:ext>
              </a:extLst>
            </p:cNvPr>
            <p:cNvSpPr txBox="1"/>
            <p:nvPr/>
          </p:nvSpPr>
          <p:spPr>
            <a:xfrm>
              <a:off x="4373702" y="2712346"/>
              <a:ext cx="2831701" cy="557042"/>
            </a:xfrm>
            <a:prstGeom prst="rect">
              <a:avLst/>
            </a:prstGeom>
            <a:solidFill>
              <a:srgbClr val="FFFF00">
                <a:alpha val="54000"/>
              </a:srgbClr>
            </a:solid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solidFill>
                    <a:schemeClr val="tx1"/>
                  </a:solidFill>
                  <a:latin typeface="Calibri" panose="020F0502020204030204" pitchFamily="34" charset="0"/>
                  <a:cs typeface="Calibri" panose="020F0502020204030204" pitchFamily="34" charset="0"/>
                </a:rPr>
                <a:t>Scaling Workflows</a:t>
              </a:r>
            </a:p>
          </p:txBody>
        </p:sp>
        <p:sp>
          <p:nvSpPr>
            <p:cNvPr id="26" name="Pfeil nach rechts 31">
              <a:extLst>
                <a:ext uri="{FF2B5EF4-FFF2-40B4-BE49-F238E27FC236}">
                  <a16:creationId xmlns:a16="http://schemas.microsoft.com/office/drawing/2014/main" id="{092D2AF4-4E2E-5D4C-B99A-F7BBBA17CDDD}"/>
                </a:ext>
              </a:extLst>
            </p:cNvPr>
            <p:cNvSpPr/>
            <p:nvPr/>
          </p:nvSpPr>
          <p:spPr>
            <a:xfrm rot="2854234">
              <a:off x="6148751" y="3428982"/>
              <a:ext cx="521857" cy="1672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7" name="Pfeil nach rechts 34">
              <a:extLst>
                <a:ext uri="{FF2B5EF4-FFF2-40B4-BE49-F238E27FC236}">
                  <a16:creationId xmlns:a16="http://schemas.microsoft.com/office/drawing/2014/main" id="{6D83BAFC-7819-174B-8640-17B03E1D05C3}"/>
                </a:ext>
              </a:extLst>
            </p:cNvPr>
            <p:cNvSpPr/>
            <p:nvPr/>
          </p:nvSpPr>
          <p:spPr>
            <a:xfrm rot="8374137">
              <a:off x="4937803" y="3394642"/>
              <a:ext cx="521857" cy="16724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Calibri" panose="020F0502020204030204" pitchFamily="34" charset="0"/>
                <a:cs typeface="Calibri" panose="020F0502020204030204" pitchFamily="34" charset="0"/>
              </a:endParaRPr>
            </a:p>
          </p:txBody>
        </p:sp>
        <p:sp>
          <p:nvSpPr>
            <p:cNvPr id="28" name="Textfeld 23">
              <a:extLst>
                <a:ext uri="{FF2B5EF4-FFF2-40B4-BE49-F238E27FC236}">
                  <a16:creationId xmlns:a16="http://schemas.microsoft.com/office/drawing/2014/main" id="{408519E9-7EDA-004A-BD66-F414E6F8A7EC}"/>
                </a:ext>
              </a:extLst>
            </p:cNvPr>
            <p:cNvSpPr txBox="1"/>
            <p:nvPr/>
          </p:nvSpPr>
          <p:spPr>
            <a:xfrm>
              <a:off x="2599799" y="3796249"/>
              <a:ext cx="2075710" cy="962163"/>
            </a:xfrm>
            <a:prstGeom prst="rect">
              <a:avLst/>
            </a:prstGeom>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latin typeface="Calibri" panose="020F0502020204030204" pitchFamily="34" charset="0"/>
                  <a:cs typeface="Calibri" panose="020F0502020204030204" pitchFamily="34" charset="0"/>
                </a:rPr>
                <a:t>Regional Computing</a:t>
              </a:r>
            </a:p>
          </p:txBody>
        </p:sp>
        <p:sp>
          <p:nvSpPr>
            <p:cNvPr id="29" name="Textfeld 16">
              <a:extLst>
                <a:ext uri="{FF2B5EF4-FFF2-40B4-BE49-F238E27FC236}">
                  <a16:creationId xmlns:a16="http://schemas.microsoft.com/office/drawing/2014/main" id="{A46B6C22-FE06-AD49-BCAB-1BDF397E3468}"/>
                </a:ext>
              </a:extLst>
            </p:cNvPr>
            <p:cNvSpPr txBox="1"/>
            <p:nvPr/>
          </p:nvSpPr>
          <p:spPr>
            <a:xfrm>
              <a:off x="2447399" y="3905283"/>
              <a:ext cx="2075710" cy="962163"/>
            </a:xfrm>
            <a:prstGeom prst="rect">
              <a:avLst/>
            </a:prstGeom>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latin typeface="Calibri" panose="020F0502020204030204" pitchFamily="34" charset="0"/>
                  <a:cs typeface="Calibri" panose="020F0502020204030204" pitchFamily="34" charset="0"/>
                </a:rPr>
                <a:t>Regional Computing</a:t>
              </a:r>
            </a:p>
          </p:txBody>
        </p:sp>
        <p:sp>
          <p:nvSpPr>
            <p:cNvPr id="30" name="Textfeld 35">
              <a:extLst>
                <a:ext uri="{FF2B5EF4-FFF2-40B4-BE49-F238E27FC236}">
                  <a16:creationId xmlns:a16="http://schemas.microsoft.com/office/drawing/2014/main" id="{5695F929-7DDC-984B-8162-FDC12A9FBB16}"/>
                </a:ext>
              </a:extLst>
            </p:cNvPr>
            <p:cNvSpPr txBox="1"/>
            <p:nvPr/>
          </p:nvSpPr>
          <p:spPr>
            <a:xfrm>
              <a:off x="2447399" y="4736282"/>
              <a:ext cx="2075710" cy="557042"/>
            </a:xfrm>
            <a:prstGeom prst="rect">
              <a:avLst/>
            </a:prstGeom>
            <a:solidFill>
              <a:srgbClr val="660066"/>
            </a:solid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solidFill>
                    <a:schemeClr val="bg1"/>
                  </a:solidFill>
                  <a:latin typeface="Calibri" panose="020F0502020204030204" pitchFamily="34" charset="0"/>
                  <a:cs typeface="Calibri" panose="020F0502020204030204" pitchFamily="34" charset="0"/>
                </a:rPr>
                <a:t>Archives</a:t>
              </a:r>
            </a:p>
          </p:txBody>
        </p:sp>
        <p:sp>
          <p:nvSpPr>
            <p:cNvPr id="31" name="Textfeld 38">
              <a:extLst>
                <a:ext uri="{FF2B5EF4-FFF2-40B4-BE49-F238E27FC236}">
                  <a16:creationId xmlns:a16="http://schemas.microsoft.com/office/drawing/2014/main" id="{069943F3-076E-7D4A-9A0E-193771F7282A}"/>
                </a:ext>
              </a:extLst>
            </p:cNvPr>
            <p:cNvSpPr txBox="1"/>
            <p:nvPr/>
          </p:nvSpPr>
          <p:spPr>
            <a:xfrm>
              <a:off x="6577553" y="4693019"/>
              <a:ext cx="2219540" cy="557042"/>
            </a:xfrm>
            <a:prstGeom prst="rect">
              <a:avLst/>
            </a:prstGeom>
            <a:solidFill>
              <a:srgbClr val="660066"/>
            </a:solid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solidFill>
                    <a:schemeClr val="bg1"/>
                  </a:solidFill>
                  <a:latin typeface="Calibri" panose="020F0502020204030204" pitchFamily="34" charset="0"/>
                  <a:cs typeface="Calibri" panose="020F0502020204030204" pitchFamily="34" charset="0"/>
                </a:rPr>
                <a:t>Data Products</a:t>
              </a:r>
            </a:p>
          </p:txBody>
        </p:sp>
        <p:sp>
          <p:nvSpPr>
            <p:cNvPr id="32" name="Textfeld 40">
              <a:extLst>
                <a:ext uri="{FF2B5EF4-FFF2-40B4-BE49-F238E27FC236}">
                  <a16:creationId xmlns:a16="http://schemas.microsoft.com/office/drawing/2014/main" id="{A4C04A01-2566-584A-8541-71B96DA3A500}"/>
                </a:ext>
              </a:extLst>
            </p:cNvPr>
            <p:cNvSpPr txBox="1"/>
            <p:nvPr/>
          </p:nvSpPr>
          <p:spPr>
            <a:xfrm>
              <a:off x="1499708" y="2543068"/>
              <a:ext cx="1612324" cy="962163"/>
            </a:xfrm>
            <a:prstGeom prst="rect">
              <a:avLst/>
            </a:prstGeom>
            <a:solidFill>
              <a:srgbClr val="FFFF00">
                <a:alpha val="55000"/>
              </a:srgbClr>
            </a:solid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solidFill>
                    <a:schemeClr val="tx1"/>
                  </a:solidFill>
                  <a:latin typeface="Calibri" panose="020F0502020204030204" pitchFamily="34" charset="0"/>
                  <a:cs typeface="Calibri" panose="020F0502020204030204" pitchFamily="34" charset="0"/>
                </a:rPr>
                <a:t>Dyn. </a:t>
              </a:r>
            </a:p>
            <a:p>
              <a:pPr algn="ctr"/>
              <a:r>
                <a:rPr lang="en-US" sz="1600">
                  <a:solidFill>
                    <a:schemeClr val="tx1"/>
                  </a:solidFill>
                  <a:latin typeface="Calibri" panose="020F0502020204030204" pitchFamily="34" charset="0"/>
                  <a:cs typeface="Calibri" panose="020F0502020204030204" pitchFamily="34" charset="0"/>
                </a:rPr>
                <a:t>Archiving</a:t>
              </a:r>
            </a:p>
          </p:txBody>
        </p:sp>
        <p:sp>
          <p:nvSpPr>
            <p:cNvPr id="33" name="Gebogener Pfeil 39">
              <a:extLst>
                <a:ext uri="{FF2B5EF4-FFF2-40B4-BE49-F238E27FC236}">
                  <a16:creationId xmlns:a16="http://schemas.microsoft.com/office/drawing/2014/main" id="{33E5308F-C402-7A48-8A84-6F83E94A1C82}"/>
                </a:ext>
              </a:extLst>
            </p:cNvPr>
            <p:cNvSpPr/>
            <p:nvPr/>
          </p:nvSpPr>
          <p:spPr>
            <a:xfrm rot="17778217" flipV="1">
              <a:off x="6066129" y="2085767"/>
              <a:ext cx="1980650" cy="1917042"/>
            </a:xfrm>
            <a:prstGeom prst="circularArrow">
              <a:avLst>
                <a:gd name="adj1" fmla="val 9676"/>
                <a:gd name="adj2" fmla="val 1000217"/>
                <a:gd name="adj3" fmla="val 1057316"/>
                <a:gd name="adj4" fmla="val 16648596"/>
                <a:gd name="adj5" fmla="val 82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34" name="Gebogener Pfeil 41">
              <a:extLst>
                <a:ext uri="{FF2B5EF4-FFF2-40B4-BE49-F238E27FC236}">
                  <a16:creationId xmlns:a16="http://schemas.microsoft.com/office/drawing/2014/main" id="{E4FEB4E4-3768-8E45-BB46-8ACA447C2D6B}"/>
                </a:ext>
              </a:extLst>
            </p:cNvPr>
            <p:cNvSpPr/>
            <p:nvPr/>
          </p:nvSpPr>
          <p:spPr>
            <a:xfrm rot="696430">
              <a:off x="6372970" y="1954350"/>
              <a:ext cx="1897223" cy="2249223"/>
            </a:xfrm>
            <a:prstGeom prst="circularArrow">
              <a:avLst>
                <a:gd name="adj1" fmla="val 9676"/>
                <a:gd name="adj2" fmla="val 1000217"/>
                <a:gd name="adj3" fmla="val 1057316"/>
                <a:gd name="adj4" fmla="val 16648596"/>
                <a:gd name="adj5" fmla="val 686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solidFill>
                  <a:schemeClr val="tx1"/>
                </a:solidFill>
                <a:latin typeface="Calibri" panose="020F0502020204030204" pitchFamily="34" charset="0"/>
                <a:cs typeface="Calibri" panose="020F0502020204030204" pitchFamily="34" charset="0"/>
              </a:endParaRPr>
            </a:p>
          </p:txBody>
        </p:sp>
        <p:sp>
          <p:nvSpPr>
            <p:cNvPr id="35" name="Textfeld 42">
              <a:extLst>
                <a:ext uri="{FF2B5EF4-FFF2-40B4-BE49-F238E27FC236}">
                  <a16:creationId xmlns:a16="http://schemas.microsoft.com/office/drawing/2014/main" id="{20C91097-044C-CC48-AD6A-ABB7C3EAAA6C}"/>
                </a:ext>
              </a:extLst>
            </p:cNvPr>
            <p:cNvSpPr txBox="1"/>
            <p:nvPr/>
          </p:nvSpPr>
          <p:spPr>
            <a:xfrm>
              <a:off x="8444421" y="2550736"/>
              <a:ext cx="1531917" cy="962163"/>
            </a:xfrm>
            <a:prstGeom prst="rect">
              <a:avLst/>
            </a:prstGeom>
            <a:solidFill>
              <a:srgbClr val="FFFF00">
                <a:alpha val="60000"/>
              </a:srgbClr>
            </a:solid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600">
                  <a:solidFill>
                    <a:schemeClr val="tx1"/>
                  </a:solidFill>
                  <a:latin typeface="Calibri" panose="020F0502020204030204" pitchFamily="34" charset="0"/>
                  <a:cs typeface="Calibri" panose="020F0502020204030204" pitchFamily="34" charset="0"/>
                </a:rPr>
                <a:t>Dyn. </a:t>
              </a:r>
            </a:p>
            <a:p>
              <a:pPr algn="ctr"/>
              <a:r>
                <a:rPr lang="en-US" sz="1600">
                  <a:solidFill>
                    <a:schemeClr val="tx1"/>
                  </a:solidFill>
                  <a:latin typeface="Calibri" panose="020F0502020204030204" pitchFamily="34" charset="0"/>
                  <a:cs typeface="Calibri" panose="020F0502020204030204" pitchFamily="34" charset="0"/>
                </a:rPr>
                <a:t>Filtering</a:t>
              </a:r>
            </a:p>
          </p:txBody>
        </p:sp>
      </p:grpSp>
      <p:sp>
        <p:nvSpPr>
          <p:cNvPr id="36" name="Rechteck 31">
            <a:extLst>
              <a:ext uri="{FF2B5EF4-FFF2-40B4-BE49-F238E27FC236}">
                <a16:creationId xmlns:a16="http://schemas.microsoft.com/office/drawing/2014/main" id="{E04DF6C0-4937-B845-AB3D-C31D3A40AC01}"/>
              </a:ext>
            </a:extLst>
          </p:cNvPr>
          <p:cNvSpPr/>
          <p:nvPr/>
        </p:nvSpPr>
        <p:spPr>
          <a:xfrm>
            <a:off x="1482661" y="5080522"/>
            <a:ext cx="2659702" cy="369332"/>
          </a:xfrm>
          <a:prstGeom prst="rect">
            <a:avLst/>
          </a:prstGeom>
        </p:spPr>
        <p:txBody>
          <a:bodyPr wrap="none">
            <a:spAutoFit/>
          </a:bodyPr>
          <a:lstStyle/>
          <a:p>
            <a:r>
              <a:rPr lang="en-US"/>
              <a:t>Dynamic data live cycle </a:t>
            </a:r>
          </a:p>
        </p:txBody>
      </p:sp>
    </p:spTree>
    <p:extLst>
      <p:ext uri="{BB962C8B-B14F-4D97-AF65-F5344CB8AC3E}">
        <p14:creationId xmlns:p14="http://schemas.microsoft.com/office/powerpoint/2010/main" val="1585157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0"/>
            <a:ext cx="12192000" cy="6858000"/>
          </a:xfrm>
          <a:prstGeom prst="rect">
            <a:avLst/>
          </a:prstGeom>
          <a:solidFill>
            <a:schemeClr val="accent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el 1"/>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514604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E4A5470-42AA-304E-A44F-C4F2749C20C8}"/>
              </a:ext>
            </a:extLst>
          </p:cNvPr>
          <p:cNvSpPr>
            <a:spLocks noGrp="1"/>
          </p:cNvSpPr>
          <p:nvPr>
            <p:ph type="title"/>
          </p:nvPr>
        </p:nvSpPr>
        <p:spPr/>
        <p:txBody>
          <a:bodyPr/>
          <a:lstStyle/>
          <a:p>
            <a:r>
              <a:rPr lang="en-US"/>
              <a:t>TA6: Synergies &amp; Services</a:t>
            </a:r>
            <a:br>
              <a:rPr lang="en-US"/>
            </a:br>
            <a:endParaRPr lang="en-US"/>
          </a:p>
        </p:txBody>
      </p:sp>
      <p:sp>
        <p:nvSpPr>
          <p:cNvPr id="4" name="Inhaltsplatzhalter 3">
            <a:extLst>
              <a:ext uri="{FF2B5EF4-FFF2-40B4-BE49-F238E27FC236}">
                <a16:creationId xmlns:a16="http://schemas.microsoft.com/office/drawing/2014/main" id="{5447EF71-21F4-4047-A0CF-6F3536474122}"/>
              </a:ext>
            </a:extLst>
          </p:cNvPr>
          <p:cNvSpPr>
            <a:spLocks noGrp="1"/>
          </p:cNvSpPr>
          <p:nvPr>
            <p:ph idx="1"/>
          </p:nvPr>
        </p:nvSpPr>
        <p:spPr>
          <a:xfrm>
            <a:off x="407987" y="1406427"/>
            <a:ext cx="7778773" cy="5010249"/>
          </a:xfrm>
        </p:spPr>
        <p:txBody>
          <a:bodyPr/>
          <a:lstStyle/>
          <a:p>
            <a:pPr marL="0" indent="0">
              <a:buNone/>
            </a:pPr>
            <a:r>
              <a:rPr lang="en-US" b="1"/>
              <a:t>PUNCH4NFDI has extensive experience in the management of large amounts of data:</a:t>
            </a:r>
          </a:p>
          <a:p>
            <a:r>
              <a:rPr lang="en-US"/>
              <a:t>Most data originates from international research infrastructures. </a:t>
            </a:r>
          </a:p>
          <a:p>
            <a:r>
              <a:rPr lang="en-US"/>
              <a:t>An integration of FAIR principles requires coordination between the different disciplines of the consortium, with other NFDI consortia and with international partners.</a:t>
            </a:r>
          </a:p>
          <a:p>
            <a:pPr marL="0" indent="0">
              <a:buNone/>
            </a:pPr>
            <a:endParaRPr lang="en-US"/>
          </a:p>
          <a:p>
            <a:pPr marL="0" indent="0">
              <a:buNone/>
            </a:pPr>
            <a:r>
              <a:rPr lang="en-US" b="1"/>
              <a:t>Objectives:</a:t>
            </a:r>
          </a:p>
          <a:p>
            <a:r>
              <a:rPr lang="en-US"/>
              <a:t>Identification and exploitation of synergies</a:t>
            </a:r>
          </a:p>
          <a:p>
            <a:r>
              <a:rPr lang="en-US"/>
              <a:t>Exchange of concepts for data management </a:t>
            </a:r>
          </a:p>
          <a:p>
            <a:r>
              <a:rPr lang="en-US"/>
              <a:t>Avoid multiple developments </a:t>
            </a:r>
          </a:p>
          <a:p>
            <a:r>
              <a:rPr lang="en-US"/>
              <a:t>Coordination of technical solutions and management principles with the other consortia </a:t>
            </a:r>
          </a:p>
          <a:p>
            <a:pPr marL="0" indent="0">
              <a:buNone/>
            </a:pPr>
            <a:endParaRPr lang="en-US"/>
          </a:p>
        </p:txBody>
      </p:sp>
      <p:sp>
        <p:nvSpPr>
          <p:cNvPr id="2" name="Footer Placeholder 1">
            <a:extLst>
              <a:ext uri="{FF2B5EF4-FFF2-40B4-BE49-F238E27FC236}">
                <a16:creationId xmlns:a16="http://schemas.microsoft.com/office/drawing/2014/main" id="{E8865C0F-5287-F747-B89B-85F0FEDE927B}"/>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5" name="Textplatzhalter 4">
            <a:extLst>
              <a:ext uri="{FF2B5EF4-FFF2-40B4-BE49-F238E27FC236}">
                <a16:creationId xmlns:a16="http://schemas.microsoft.com/office/drawing/2014/main" id="{EA791BE0-FDAA-E94B-ADDA-934BF6639EDB}"/>
              </a:ext>
            </a:extLst>
          </p:cNvPr>
          <p:cNvSpPr>
            <a:spLocks noGrp="1"/>
          </p:cNvSpPr>
          <p:nvPr>
            <p:ph type="body" sz="quarter" idx="13"/>
          </p:nvPr>
        </p:nvSpPr>
        <p:spPr/>
        <p:txBody>
          <a:bodyPr/>
          <a:lstStyle/>
          <a:p>
            <a:r>
              <a:rPr lang="en-US"/>
              <a:t>PUNCH4NFDI unites several sub disciplines</a:t>
            </a:r>
          </a:p>
          <a:p>
            <a:endParaRPr lang="en-US"/>
          </a:p>
        </p:txBody>
      </p:sp>
      <p:sp>
        <p:nvSpPr>
          <p:cNvPr id="155" name="CustomShape 1"/>
          <p:cNvSpPr/>
          <p:nvPr/>
        </p:nvSpPr>
        <p:spPr>
          <a:xfrm>
            <a:off x="407880" y="349560"/>
            <a:ext cx="11373840" cy="4489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endParaRPr lang="en-US" sz="3000" b="0" strike="noStrike" spc="-1">
              <a:latin typeface="Arial"/>
            </a:endParaRPr>
          </a:p>
        </p:txBody>
      </p:sp>
      <p:sp>
        <p:nvSpPr>
          <p:cNvPr id="156" name="CustomShape 2"/>
          <p:cNvSpPr/>
          <p:nvPr/>
        </p:nvSpPr>
        <p:spPr>
          <a:xfrm>
            <a:off x="407880" y="1406520"/>
            <a:ext cx="7558920" cy="500796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marL="2160">
              <a:spcAft>
                <a:spcPts val="800"/>
              </a:spcAft>
              <a:buClr>
                <a:srgbClr val="000000"/>
              </a:buClr>
            </a:pPr>
            <a:endParaRPr lang="en-US" spc="-1">
              <a:solidFill>
                <a:srgbClr val="000000"/>
              </a:solidFill>
              <a:latin typeface="Arial"/>
            </a:endParaRPr>
          </a:p>
        </p:txBody>
      </p:sp>
      <p:sp>
        <p:nvSpPr>
          <p:cNvPr id="158" name="CustomShape 4"/>
          <p:cNvSpPr/>
          <p:nvPr/>
        </p:nvSpPr>
        <p:spPr>
          <a:xfrm>
            <a:off x="407880" y="817560"/>
            <a:ext cx="11373840" cy="3769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10000"/>
              </a:lnSpc>
            </a:pPr>
            <a:endParaRPr lang="en-US" sz="1800" strike="noStrike" spc="-1">
              <a:latin typeface="Arial"/>
            </a:endParaRPr>
          </a:p>
        </p:txBody>
      </p:sp>
      <p:pic>
        <p:nvPicPr>
          <p:cNvPr id="159" name="Picture 2_0" descr="Organisationsdesign » Zauberwort Synergien"/>
          <p:cNvPicPr/>
          <p:nvPr/>
        </p:nvPicPr>
        <p:blipFill>
          <a:blip r:embed="rId2"/>
          <a:stretch/>
        </p:blipFill>
        <p:spPr>
          <a:xfrm>
            <a:off x="8415000" y="992880"/>
            <a:ext cx="3440160" cy="2284560"/>
          </a:xfrm>
          <a:prstGeom prst="rect">
            <a:avLst/>
          </a:prstGeom>
          <a:ln>
            <a:noFill/>
          </a:ln>
        </p:spPr>
      </p:pic>
      <p:pic>
        <p:nvPicPr>
          <p:cNvPr id="160" name="Picture 4_0" descr="PAuLog - Erfolg durch gute Mitarbeiter"/>
          <p:cNvPicPr/>
          <p:nvPr/>
        </p:nvPicPr>
        <p:blipFill>
          <a:blip r:embed="rId3"/>
          <a:stretch/>
        </p:blipFill>
        <p:spPr>
          <a:xfrm>
            <a:off x="8634960" y="3251160"/>
            <a:ext cx="3286440" cy="3286440"/>
          </a:xfrm>
          <a:prstGeom prst="rect">
            <a:avLst/>
          </a:prstGeom>
          <a:ln>
            <a:noFill/>
          </a:ln>
        </p:spPr>
      </p:pic>
    </p:spTree>
    <p:extLst>
      <p:ext uri="{BB962C8B-B14F-4D97-AF65-F5344CB8AC3E}">
        <p14:creationId xmlns:p14="http://schemas.microsoft.com/office/powerpoint/2010/main" val="685894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5DB7F7-767E-754B-B9D7-98AC4D393D48}"/>
              </a:ext>
            </a:extLst>
          </p:cNvPr>
          <p:cNvSpPr>
            <a:spLocks noGrp="1"/>
          </p:cNvSpPr>
          <p:nvPr>
            <p:ph type="title"/>
          </p:nvPr>
        </p:nvSpPr>
        <p:spPr/>
        <p:txBody>
          <a:bodyPr/>
          <a:lstStyle/>
          <a:p>
            <a:r>
              <a:rPr lang="en-US"/>
              <a:t>TA6: Synergies &amp; Services</a:t>
            </a:r>
            <a:br>
              <a:rPr lang="en-US"/>
            </a:br>
            <a:endParaRPr lang="en-US"/>
          </a:p>
        </p:txBody>
      </p:sp>
      <p:sp>
        <p:nvSpPr>
          <p:cNvPr id="8" name="Inhaltsplatzhalter 7">
            <a:extLst>
              <a:ext uri="{FF2B5EF4-FFF2-40B4-BE49-F238E27FC236}">
                <a16:creationId xmlns:a16="http://schemas.microsoft.com/office/drawing/2014/main" id="{6439EA79-C7A4-0248-B23F-40D3742083B2}"/>
              </a:ext>
            </a:extLst>
          </p:cNvPr>
          <p:cNvSpPr>
            <a:spLocks noGrp="1"/>
          </p:cNvSpPr>
          <p:nvPr>
            <p:ph idx="1"/>
          </p:nvPr>
        </p:nvSpPr>
        <p:spPr>
          <a:xfrm>
            <a:off x="407987" y="1406427"/>
            <a:ext cx="7488213" cy="5010249"/>
          </a:xfrm>
        </p:spPr>
        <p:txBody>
          <a:bodyPr/>
          <a:lstStyle/>
          <a:p>
            <a:pPr marL="0" indent="0">
              <a:buNone/>
            </a:pPr>
            <a:r>
              <a:rPr lang="en-US" b="1" dirty="0"/>
              <a:t>Astrophysics</a:t>
            </a:r>
          </a:p>
          <a:p>
            <a:r>
              <a:rPr lang="en-US" dirty="0"/>
              <a:t>Leading in open access and broad, multiple use of research data from distributed infrastructures. </a:t>
            </a:r>
          </a:p>
          <a:p>
            <a:pPr>
              <a:spcAft>
                <a:spcPts val="1500"/>
              </a:spcAft>
            </a:pPr>
            <a:r>
              <a:rPr lang="en-US" dirty="0"/>
              <a:t>Users can combine data from diverse archives to study objects in various wavelength ranges.</a:t>
            </a:r>
          </a:p>
          <a:p>
            <a:pPr marL="0" indent="0">
              <a:buNone/>
            </a:pPr>
            <a:r>
              <a:rPr lang="en-US" b="1" dirty="0"/>
              <a:t>Particle physics</a:t>
            </a:r>
          </a:p>
          <a:p>
            <a:r>
              <a:rPr lang="en-US" dirty="0"/>
              <a:t>Advanced services for data management on globally distributed systems.</a:t>
            </a:r>
          </a:p>
          <a:p>
            <a:pPr>
              <a:spcAft>
                <a:spcPts val="1500"/>
              </a:spcAft>
            </a:pPr>
            <a:r>
              <a:rPr lang="en-US" dirty="0"/>
              <a:t>Handling Exabyte volumes and millions of transactions daily.</a:t>
            </a:r>
          </a:p>
          <a:p>
            <a:pPr marL="0" indent="0">
              <a:buNone/>
            </a:pPr>
            <a:r>
              <a:rPr lang="en-US" b="1" dirty="0"/>
              <a:t>Further developments with the aim that other research fields within and outside the PUNCH sciences benefit from existing and future services and solutions. </a:t>
            </a:r>
            <a:endParaRPr lang="en-US" dirty="0"/>
          </a:p>
          <a:p>
            <a:endParaRPr lang="en-US" dirty="0"/>
          </a:p>
        </p:txBody>
      </p:sp>
      <p:sp>
        <p:nvSpPr>
          <p:cNvPr id="2" name="Footer Placeholder 1">
            <a:extLst>
              <a:ext uri="{FF2B5EF4-FFF2-40B4-BE49-F238E27FC236}">
                <a16:creationId xmlns:a16="http://schemas.microsoft.com/office/drawing/2014/main" id="{223110BC-A954-EA42-A381-E5D32F69D318}"/>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9" name="Textplatzhalter 8">
            <a:extLst>
              <a:ext uri="{FF2B5EF4-FFF2-40B4-BE49-F238E27FC236}">
                <a16:creationId xmlns:a16="http://schemas.microsoft.com/office/drawing/2014/main" id="{1703FBA9-1694-6449-A90B-218072FF5C1C}"/>
              </a:ext>
            </a:extLst>
          </p:cNvPr>
          <p:cNvSpPr>
            <a:spLocks noGrp="1"/>
          </p:cNvSpPr>
          <p:nvPr>
            <p:ph type="body" sz="quarter" idx="13"/>
          </p:nvPr>
        </p:nvSpPr>
        <p:spPr/>
        <p:txBody>
          <a:bodyPr/>
          <a:lstStyle/>
          <a:p>
            <a:r>
              <a:rPr lang="en-US"/>
              <a:t>PUNCH4NFDI unites several sub disciplines</a:t>
            </a:r>
          </a:p>
        </p:txBody>
      </p:sp>
      <p:pic>
        <p:nvPicPr>
          <p:cNvPr id="165" name="Grafik 127_0"/>
          <p:cNvPicPr/>
          <p:nvPr/>
        </p:nvPicPr>
        <p:blipFill>
          <a:blip r:embed="rId2"/>
          <a:stretch/>
        </p:blipFill>
        <p:spPr>
          <a:xfrm>
            <a:off x="8040216" y="2996952"/>
            <a:ext cx="3960440" cy="3567841"/>
          </a:xfrm>
          <a:prstGeom prst="rect">
            <a:avLst/>
          </a:prstGeom>
          <a:ln>
            <a:noFill/>
          </a:ln>
        </p:spPr>
      </p:pic>
      <p:pic>
        <p:nvPicPr>
          <p:cNvPr id="166" name="Grafik 165"/>
          <p:cNvPicPr/>
          <p:nvPr/>
        </p:nvPicPr>
        <p:blipFill>
          <a:blip r:embed="rId3"/>
          <a:stretch/>
        </p:blipFill>
        <p:spPr>
          <a:xfrm>
            <a:off x="8040216" y="91800"/>
            <a:ext cx="3960440" cy="2761136"/>
          </a:xfrm>
          <a:prstGeom prst="rect">
            <a:avLst/>
          </a:prstGeom>
          <a:ln>
            <a:noFill/>
          </a:ln>
        </p:spPr>
      </p:pic>
    </p:spTree>
    <p:extLst>
      <p:ext uri="{BB962C8B-B14F-4D97-AF65-F5344CB8AC3E}">
        <p14:creationId xmlns:p14="http://schemas.microsoft.com/office/powerpoint/2010/main" val="3000821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C7ED0F8-628B-7F41-9BA8-477C1A6976F8}"/>
              </a:ext>
            </a:extLst>
          </p:cNvPr>
          <p:cNvSpPr>
            <a:spLocks noGrp="1"/>
          </p:cNvSpPr>
          <p:nvPr>
            <p:ph type="title"/>
          </p:nvPr>
        </p:nvSpPr>
        <p:spPr/>
        <p:txBody>
          <a:bodyPr/>
          <a:lstStyle/>
          <a:p>
            <a:r>
              <a:rPr lang="en-US" dirty="0"/>
              <a:t>TA6: Synergies &amp; Services</a:t>
            </a:r>
            <a:br>
              <a:rPr lang="en-US" dirty="0"/>
            </a:br>
            <a:endParaRPr lang="de-DE" dirty="0"/>
          </a:p>
        </p:txBody>
      </p:sp>
      <p:sp>
        <p:nvSpPr>
          <p:cNvPr id="2" name="Footer Placeholder 1">
            <a:extLst>
              <a:ext uri="{FF2B5EF4-FFF2-40B4-BE49-F238E27FC236}">
                <a16:creationId xmlns:a16="http://schemas.microsoft.com/office/drawing/2014/main" id="{A6FCCEC5-7BD8-C843-A5DC-28714E344823}"/>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4" name="Textplatzhalter 3">
            <a:extLst>
              <a:ext uri="{FF2B5EF4-FFF2-40B4-BE49-F238E27FC236}">
                <a16:creationId xmlns:a16="http://schemas.microsoft.com/office/drawing/2014/main" id="{B377F584-EF98-154A-8F2C-07E6F06BB4ED}"/>
              </a:ext>
            </a:extLst>
          </p:cNvPr>
          <p:cNvSpPr>
            <a:spLocks noGrp="1"/>
          </p:cNvSpPr>
          <p:nvPr>
            <p:ph type="body" sz="quarter" idx="13"/>
          </p:nvPr>
        </p:nvSpPr>
        <p:spPr/>
        <p:txBody>
          <a:bodyPr/>
          <a:lstStyle/>
          <a:p>
            <a:r>
              <a:rPr lang="en-US" dirty="0"/>
              <a:t>Interactions with other fields and NFDI consortia</a:t>
            </a:r>
          </a:p>
          <a:p>
            <a:endParaRPr lang="en-US" dirty="0"/>
          </a:p>
          <a:p>
            <a:endParaRPr lang="de-DE" dirty="0"/>
          </a:p>
        </p:txBody>
      </p:sp>
      <p:sp>
        <p:nvSpPr>
          <p:cNvPr id="168" name="CustomShape 2"/>
          <p:cNvSpPr/>
          <p:nvPr/>
        </p:nvSpPr>
        <p:spPr>
          <a:xfrm>
            <a:off x="407880" y="1406520"/>
            <a:ext cx="11372040" cy="5006160"/>
          </a:xfrm>
          <a:prstGeom prst="rect">
            <a:avLst/>
          </a:prstGeom>
          <a:noFill/>
          <a:ln>
            <a:noFill/>
          </a:ln>
        </p:spPr>
        <p:style>
          <a:lnRef idx="0">
            <a:scrgbClr r="0" g="0" b="0"/>
          </a:lnRef>
          <a:fillRef idx="0">
            <a:scrgbClr r="0" g="0" b="0"/>
          </a:fillRef>
          <a:effectRef idx="0">
            <a:scrgbClr r="0" g="0" b="0"/>
          </a:effectRef>
          <a:fontRef idx="minor"/>
        </p:style>
      </p:sp>
      <p:sp>
        <p:nvSpPr>
          <p:cNvPr id="171" name="CustomShape 5"/>
          <p:cNvSpPr/>
          <p:nvPr/>
        </p:nvSpPr>
        <p:spPr>
          <a:xfrm>
            <a:off x="407880" y="1196640"/>
            <a:ext cx="11372400" cy="4820760"/>
          </a:xfrm>
          <a:prstGeom prst="ellipse">
            <a:avLst/>
          </a:prstGeom>
          <a:solidFill>
            <a:schemeClr val="accent6">
              <a:lumMod val="60000"/>
              <a:lumOff val="40000"/>
            </a:schemeClr>
          </a:solidFill>
          <a:ln w="57240">
            <a:noFill/>
          </a:ln>
        </p:spPr>
        <p:style>
          <a:lnRef idx="2">
            <a:schemeClr val="accent1">
              <a:shade val="50000"/>
            </a:schemeClr>
          </a:lnRef>
          <a:fillRef idx="1">
            <a:schemeClr val="accent1"/>
          </a:fillRef>
          <a:effectRef idx="0">
            <a:schemeClr val="accent1"/>
          </a:effectRef>
          <a:fontRef idx="minor"/>
        </p:style>
      </p:sp>
      <p:sp>
        <p:nvSpPr>
          <p:cNvPr id="172" name="CustomShape 6"/>
          <p:cNvSpPr/>
          <p:nvPr/>
        </p:nvSpPr>
        <p:spPr>
          <a:xfrm>
            <a:off x="2880000" y="1196640"/>
            <a:ext cx="6261120" cy="4776480"/>
          </a:xfrm>
          <a:prstGeom prst="ellipse">
            <a:avLst/>
          </a:prstGeom>
          <a:solidFill>
            <a:srgbClr val="00FFFF"/>
          </a:solidFill>
          <a:ln>
            <a:solidFill>
              <a:srgbClr val="3465A4"/>
            </a:solidFill>
          </a:ln>
        </p:spPr>
        <p:style>
          <a:lnRef idx="0">
            <a:scrgbClr r="0" g="0" b="0"/>
          </a:lnRef>
          <a:fillRef idx="0">
            <a:scrgbClr r="0" g="0" b="0"/>
          </a:fillRef>
          <a:effectRef idx="0">
            <a:scrgbClr r="0" g="0" b="0"/>
          </a:effectRef>
          <a:fontRef idx="minor"/>
        </p:style>
      </p:sp>
      <p:sp>
        <p:nvSpPr>
          <p:cNvPr id="173" name="CustomShape 7"/>
          <p:cNvSpPr/>
          <p:nvPr/>
        </p:nvSpPr>
        <p:spPr>
          <a:xfrm>
            <a:off x="4968000" y="3240000"/>
            <a:ext cx="2229120" cy="717120"/>
          </a:xfrm>
          <a:prstGeom prst="ellipse">
            <a:avLst/>
          </a:pr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174" name="CustomShape 8"/>
          <p:cNvSpPr/>
          <p:nvPr/>
        </p:nvSpPr>
        <p:spPr>
          <a:xfrm>
            <a:off x="3816360" y="1800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NFDI4Earth</a:t>
            </a:r>
            <a:endParaRPr lang="en-US" sz="1800" b="0" strike="noStrike" spc="-1">
              <a:latin typeface="Arial"/>
            </a:endParaRPr>
          </a:p>
        </p:txBody>
      </p:sp>
      <p:sp>
        <p:nvSpPr>
          <p:cNvPr id="175" name="CustomShape 9"/>
          <p:cNvSpPr/>
          <p:nvPr/>
        </p:nvSpPr>
        <p:spPr>
          <a:xfrm>
            <a:off x="6768360" y="4680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176" name="CustomShape 10"/>
          <p:cNvSpPr/>
          <p:nvPr/>
        </p:nvSpPr>
        <p:spPr>
          <a:xfrm>
            <a:off x="6984360" y="4500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177" name="CustomShape 11"/>
          <p:cNvSpPr/>
          <p:nvPr/>
        </p:nvSpPr>
        <p:spPr>
          <a:xfrm>
            <a:off x="7200360" y="4320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NFDI4CS</a:t>
            </a:r>
            <a:endParaRPr lang="en-US" sz="1800" b="0" strike="noStrike" spc="-1">
              <a:latin typeface="Arial"/>
            </a:endParaRPr>
          </a:p>
        </p:txBody>
      </p:sp>
      <p:sp>
        <p:nvSpPr>
          <p:cNvPr id="178" name="CustomShape 12"/>
          <p:cNvSpPr/>
          <p:nvPr/>
        </p:nvSpPr>
        <p:spPr>
          <a:xfrm>
            <a:off x="2952720" y="327672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179" name="CustomShape 13"/>
          <p:cNvSpPr/>
          <p:nvPr/>
        </p:nvSpPr>
        <p:spPr>
          <a:xfrm>
            <a:off x="4032720" y="486072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180" name="CustomShape 14"/>
          <p:cNvSpPr/>
          <p:nvPr/>
        </p:nvSpPr>
        <p:spPr>
          <a:xfrm>
            <a:off x="3276720" y="252072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181" name="CustomShape 15"/>
          <p:cNvSpPr/>
          <p:nvPr/>
        </p:nvSpPr>
        <p:spPr>
          <a:xfrm>
            <a:off x="7560720" y="3564720"/>
            <a:ext cx="1509120" cy="645120"/>
          </a:xfrm>
          <a:prstGeom prst="ellipse">
            <a:avLst/>
          </a:prstGeom>
          <a:solidFill>
            <a:srgbClr val="00FE7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Zellbiologie</a:t>
            </a:r>
            <a:endParaRPr lang="en-US" sz="1800" b="0" strike="noStrike" spc="-1">
              <a:latin typeface="Arial"/>
            </a:endParaRPr>
          </a:p>
        </p:txBody>
      </p:sp>
      <p:sp>
        <p:nvSpPr>
          <p:cNvPr id="182" name="CustomShape 16"/>
          <p:cNvSpPr/>
          <p:nvPr/>
        </p:nvSpPr>
        <p:spPr>
          <a:xfrm>
            <a:off x="7596720" y="2916720"/>
            <a:ext cx="1509120" cy="645120"/>
          </a:xfrm>
          <a:prstGeom prst="ellipse">
            <a:avLst/>
          </a:prstGeom>
          <a:solidFill>
            <a:srgbClr val="00FE7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Meteorologie</a:t>
            </a:r>
            <a:endParaRPr lang="en-US" sz="1800" b="0" strike="noStrike" spc="-1">
              <a:latin typeface="Arial"/>
            </a:endParaRPr>
          </a:p>
        </p:txBody>
      </p:sp>
      <p:sp>
        <p:nvSpPr>
          <p:cNvPr id="183" name="CustomShape 17"/>
          <p:cNvSpPr/>
          <p:nvPr/>
        </p:nvSpPr>
        <p:spPr>
          <a:xfrm>
            <a:off x="7344720" y="2376720"/>
            <a:ext cx="1509120" cy="645120"/>
          </a:xfrm>
          <a:prstGeom prst="ellipse">
            <a:avLst/>
          </a:prstGeom>
          <a:solidFill>
            <a:srgbClr val="00FE7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Chemie</a:t>
            </a:r>
            <a:endParaRPr lang="en-US" sz="1800" b="0" strike="noStrike" spc="-1">
              <a:latin typeface="Arial"/>
            </a:endParaRPr>
          </a:p>
        </p:txBody>
      </p:sp>
      <p:sp>
        <p:nvSpPr>
          <p:cNvPr id="184" name="CustomShape 18"/>
          <p:cNvSpPr/>
          <p:nvPr/>
        </p:nvSpPr>
        <p:spPr>
          <a:xfrm>
            <a:off x="3420720" y="414072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NFDI4Health</a:t>
            </a:r>
            <a:endParaRPr lang="en-US" sz="1800" b="0" strike="noStrike" spc="-1">
              <a:latin typeface="Arial"/>
            </a:endParaRPr>
          </a:p>
        </p:txBody>
      </p:sp>
      <p:sp>
        <p:nvSpPr>
          <p:cNvPr id="185" name="CustomShape 19"/>
          <p:cNvSpPr/>
          <p:nvPr/>
        </p:nvSpPr>
        <p:spPr>
          <a:xfrm>
            <a:off x="5256000" y="3456000"/>
            <a:ext cx="1728360" cy="34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1" strike="noStrike" spc="-1" dirty="0">
                <a:solidFill>
                  <a:srgbClr val="FFFFFF"/>
                </a:solidFill>
                <a:latin typeface="Arial"/>
                <a:ea typeface="DejaVu Sans"/>
              </a:rPr>
              <a:t>PUNCH4NFDI</a:t>
            </a:r>
            <a:endParaRPr lang="en-US" sz="1800" b="0" strike="noStrike" spc="-1" dirty="0">
              <a:latin typeface="Arial"/>
            </a:endParaRPr>
          </a:p>
        </p:txBody>
      </p:sp>
      <p:sp>
        <p:nvSpPr>
          <p:cNvPr id="186" name="CustomShape 20"/>
          <p:cNvSpPr/>
          <p:nvPr/>
        </p:nvSpPr>
        <p:spPr>
          <a:xfrm>
            <a:off x="3528000" y="2736000"/>
            <a:ext cx="1077120" cy="34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a:solidFill>
                  <a:srgbClr val="000000"/>
                </a:solidFill>
                <a:latin typeface="Arial"/>
                <a:ea typeface="DejaVu Sans"/>
              </a:rPr>
              <a:t>MaRDI</a:t>
            </a:r>
            <a:endParaRPr lang="en-US" sz="1800" b="0" strike="noStrike" spc="-1">
              <a:latin typeface="Arial"/>
            </a:endParaRPr>
          </a:p>
        </p:txBody>
      </p:sp>
      <p:sp>
        <p:nvSpPr>
          <p:cNvPr id="187" name="CustomShape 21"/>
          <p:cNvSpPr/>
          <p:nvPr/>
        </p:nvSpPr>
        <p:spPr>
          <a:xfrm>
            <a:off x="3024000" y="3456000"/>
            <a:ext cx="1581120" cy="5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a:solidFill>
                  <a:srgbClr val="000000"/>
                </a:solidFill>
                <a:latin typeface="Arial"/>
                <a:ea typeface="DejaVu Sans"/>
              </a:rPr>
              <a:t>NFDI4Phys</a:t>
            </a:r>
            <a:endParaRPr lang="en-US" sz="1800" b="0" strike="noStrike" spc="-1">
              <a:latin typeface="Arial"/>
            </a:endParaRPr>
          </a:p>
        </p:txBody>
      </p:sp>
      <p:sp>
        <p:nvSpPr>
          <p:cNvPr id="188" name="CustomShape 22"/>
          <p:cNvSpPr/>
          <p:nvPr/>
        </p:nvSpPr>
        <p:spPr>
          <a:xfrm>
            <a:off x="4248000" y="5004360"/>
            <a:ext cx="1581120" cy="5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a:solidFill>
                  <a:srgbClr val="000000"/>
                </a:solidFill>
                <a:latin typeface="Arial"/>
                <a:ea typeface="DejaVu Sans"/>
              </a:rPr>
              <a:t>DAPHNE</a:t>
            </a:r>
            <a:endParaRPr lang="en-US" sz="1800" b="0" strike="noStrike" spc="-1">
              <a:latin typeface="Arial"/>
            </a:endParaRPr>
          </a:p>
        </p:txBody>
      </p:sp>
      <p:sp>
        <p:nvSpPr>
          <p:cNvPr id="189" name="CustomShape 23"/>
          <p:cNvSpPr/>
          <p:nvPr/>
        </p:nvSpPr>
        <p:spPr>
          <a:xfrm>
            <a:off x="4032000" y="4824720"/>
            <a:ext cx="1581120" cy="599400"/>
          </a:xfrm>
          <a:prstGeom prst="rect">
            <a:avLst/>
          </a:prstGeom>
          <a:noFill/>
          <a:ln>
            <a:noFill/>
          </a:ln>
        </p:spPr>
        <p:style>
          <a:lnRef idx="0">
            <a:scrgbClr r="0" g="0" b="0"/>
          </a:lnRef>
          <a:fillRef idx="0">
            <a:scrgbClr r="0" g="0" b="0"/>
          </a:fillRef>
          <a:effectRef idx="0">
            <a:scrgbClr r="0" g="0" b="0"/>
          </a:effectRef>
          <a:fontRef idx="minor"/>
        </p:style>
      </p:sp>
      <p:sp>
        <p:nvSpPr>
          <p:cNvPr id="190" name="CustomShape 24"/>
          <p:cNvSpPr/>
          <p:nvPr/>
        </p:nvSpPr>
        <p:spPr>
          <a:xfrm>
            <a:off x="5508000" y="1548000"/>
            <a:ext cx="1437120" cy="34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1" strike="noStrike" spc="-1">
                <a:solidFill>
                  <a:srgbClr val="000000"/>
                </a:solidFill>
                <a:latin typeface="Arial"/>
                <a:ea typeface="DejaVu Sans"/>
              </a:rPr>
              <a:t>NFDI e.V.</a:t>
            </a:r>
            <a:endParaRPr lang="en-US" sz="1800" b="0" strike="noStrike" spc="-1">
              <a:latin typeface="Arial"/>
            </a:endParaRPr>
          </a:p>
        </p:txBody>
      </p:sp>
      <p:sp>
        <p:nvSpPr>
          <p:cNvPr id="191" name="CustomShape 25"/>
          <p:cNvSpPr/>
          <p:nvPr/>
        </p:nvSpPr>
        <p:spPr>
          <a:xfrm>
            <a:off x="5436000" y="1404000"/>
            <a:ext cx="1293120" cy="573120"/>
          </a:xfrm>
          <a:prstGeom prst="rect">
            <a:avLst/>
          </a:prstGeom>
          <a:noFill/>
          <a:ln w="19080">
            <a:solidFill>
              <a:srgbClr val="FFFFFF"/>
            </a:solidFill>
            <a:round/>
          </a:ln>
        </p:spPr>
        <p:style>
          <a:lnRef idx="0">
            <a:scrgbClr r="0" g="0" b="0"/>
          </a:lnRef>
          <a:fillRef idx="0">
            <a:scrgbClr r="0" g="0" b="0"/>
          </a:fillRef>
          <a:effectRef idx="0">
            <a:scrgbClr r="0" g="0" b="0"/>
          </a:effectRef>
          <a:fontRef idx="minor"/>
        </p:style>
      </p:sp>
      <p:sp>
        <p:nvSpPr>
          <p:cNvPr id="192" name="CustomShape 26"/>
          <p:cNvSpPr/>
          <p:nvPr/>
        </p:nvSpPr>
        <p:spPr>
          <a:xfrm>
            <a:off x="84240" y="2082960"/>
            <a:ext cx="3377520" cy="81864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p:style>
        <p:txBody>
          <a:bodyPr lIns="90000" tIns="45000" rIns="90000" bIns="45000">
            <a:noAutofit/>
          </a:bodyPr>
          <a:lstStyle/>
          <a:p>
            <a:pPr marL="185760" lvl="1" indent="-169560">
              <a:lnSpc>
                <a:spcPct val="100000"/>
              </a:lnSpc>
              <a:buClr>
                <a:srgbClr val="000000"/>
              </a:buClr>
              <a:buFont typeface="Arial"/>
              <a:buChar char="•"/>
            </a:pPr>
            <a:r>
              <a:rPr lang="en-US" sz="1600" b="0" strike="noStrike" spc="-1" dirty="0">
                <a:solidFill>
                  <a:srgbClr val="000000"/>
                </a:solidFill>
                <a:latin typeface="Arial"/>
                <a:ea typeface="DejaVu Sans"/>
              </a:rPr>
              <a:t>Data analysis with mathematical </a:t>
            </a:r>
            <a:r>
              <a:rPr lang="en-US" sz="1600" spc="-1" dirty="0">
                <a:solidFill>
                  <a:srgbClr val="000000"/>
                </a:solidFill>
                <a:latin typeface="Arial"/>
                <a:ea typeface="DejaVu Sans"/>
              </a:rPr>
              <a:t>m</a:t>
            </a:r>
            <a:r>
              <a:rPr lang="en-US" sz="1600" b="0" strike="noStrike" spc="-1" dirty="0">
                <a:solidFill>
                  <a:srgbClr val="000000"/>
                </a:solidFill>
                <a:latin typeface="Arial"/>
                <a:ea typeface="DejaVu Sans"/>
              </a:rPr>
              <a:t>ethods</a:t>
            </a:r>
            <a:endParaRPr lang="en-US" sz="1600" b="0" strike="noStrike" spc="-1" dirty="0">
              <a:latin typeface="Arial"/>
            </a:endParaRPr>
          </a:p>
          <a:p>
            <a:pPr marL="185760" lvl="1" indent="-169560">
              <a:lnSpc>
                <a:spcPct val="100000"/>
              </a:lnSpc>
              <a:buClr>
                <a:srgbClr val="000000"/>
              </a:buClr>
              <a:buFont typeface="Arial"/>
              <a:buChar char="•"/>
            </a:pPr>
            <a:r>
              <a:rPr lang="en-US" sz="1600" b="0" strike="noStrike" spc="-1" dirty="0">
                <a:solidFill>
                  <a:srgbClr val="000000"/>
                </a:solidFill>
                <a:latin typeface="Arial"/>
                <a:ea typeface="DejaVu Sans"/>
              </a:rPr>
              <a:t>Optimization algorithms</a:t>
            </a:r>
            <a:endParaRPr lang="en-US" sz="1600" b="0" strike="noStrike" spc="-1" dirty="0">
              <a:latin typeface="Arial"/>
            </a:endParaRPr>
          </a:p>
          <a:p>
            <a:pPr>
              <a:lnSpc>
                <a:spcPct val="100000"/>
              </a:lnSpc>
            </a:pPr>
            <a:endParaRPr lang="en-US" sz="1600" b="0" strike="noStrike" spc="-1" dirty="0">
              <a:latin typeface="Arial"/>
            </a:endParaRPr>
          </a:p>
        </p:txBody>
      </p:sp>
      <p:sp>
        <p:nvSpPr>
          <p:cNvPr id="193" name="CustomShape 27"/>
          <p:cNvSpPr/>
          <p:nvPr/>
        </p:nvSpPr>
        <p:spPr>
          <a:xfrm>
            <a:off x="8583120" y="4674960"/>
            <a:ext cx="3377520" cy="81864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p:style>
        <p:txBody>
          <a:bodyPr lIns="90000" tIns="45000" rIns="90000" bIns="45000">
            <a:noAutofit/>
          </a:bodyPr>
          <a:lstStyle/>
          <a:p>
            <a:pPr marL="185760" lvl="1" indent="-169560">
              <a:lnSpc>
                <a:spcPct val="100000"/>
              </a:lnSpc>
              <a:buClr>
                <a:srgbClr val="000000"/>
              </a:buClr>
              <a:buFont typeface="Arial"/>
              <a:buChar char="•"/>
            </a:pPr>
            <a:r>
              <a:rPr lang="de-DE" sz="1600" b="0" strike="noStrike" spc="-1" dirty="0" err="1">
                <a:solidFill>
                  <a:srgbClr val="000000"/>
                </a:solidFill>
                <a:latin typeface="Arial"/>
                <a:ea typeface="DejaVu Sans"/>
              </a:rPr>
              <a:t>opportunistic</a:t>
            </a:r>
            <a:r>
              <a:rPr lang="de-DE" sz="1600" b="0" strike="noStrike" spc="-1" dirty="0">
                <a:solidFill>
                  <a:srgbClr val="000000"/>
                </a:solidFill>
                <a:latin typeface="Arial"/>
                <a:ea typeface="DejaVu Sans"/>
              </a:rPr>
              <a:t> </a:t>
            </a:r>
            <a:r>
              <a:rPr lang="de-DE" sz="1600" spc="-1" dirty="0" err="1">
                <a:solidFill>
                  <a:srgbClr val="000000"/>
                </a:solidFill>
                <a:latin typeface="Arial"/>
                <a:ea typeface="DejaVu Sans"/>
              </a:rPr>
              <a:t>r</a:t>
            </a:r>
            <a:r>
              <a:rPr lang="de-DE" sz="1600" b="0" strike="noStrike" spc="-1" dirty="0" err="1">
                <a:solidFill>
                  <a:srgbClr val="000000"/>
                </a:solidFill>
                <a:latin typeface="Arial"/>
                <a:ea typeface="DejaVu Sans"/>
              </a:rPr>
              <a:t>esources</a:t>
            </a:r>
            <a:r>
              <a:rPr lang="de-DE" sz="1600" b="0" strike="noStrike" spc="-1" dirty="0">
                <a:solidFill>
                  <a:srgbClr val="000000"/>
                </a:solidFill>
                <a:latin typeface="Arial"/>
                <a:ea typeface="DejaVu Sans"/>
              </a:rPr>
              <a:t> </a:t>
            </a:r>
            <a:r>
              <a:rPr lang="de-DE" sz="1600" b="0" strike="noStrike" spc="-1" dirty="0" err="1">
                <a:solidFill>
                  <a:srgbClr val="000000"/>
                </a:solidFill>
                <a:latin typeface="Arial"/>
                <a:ea typeface="DejaVu Sans"/>
              </a:rPr>
              <a:t>of</a:t>
            </a:r>
            <a:r>
              <a:rPr lang="de-DE" sz="1600" b="0" strike="noStrike" spc="-1" dirty="0">
                <a:solidFill>
                  <a:srgbClr val="000000"/>
                </a:solidFill>
                <a:latin typeface="Arial"/>
                <a:ea typeface="DejaVu Sans"/>
              </a:rPr>
              <a:t>  national HPC </a:t>
            </a:r>
            <a:r>
              <a:rPr lang="de-DE" sz="1600" b="0" strike="noStrike" spc="-1" dirty="0" err="1">
                <a:solidFill>
                  <a:srgbClr val="000000"/>
                </a:solidFill>
                <a:latin typeface="Arial"/>
                <a:ea typeface="DejaVu Sans"/>
              </a:rPr>
              <a:t>centers</a:t>
            </a:r>
            <a:r>
              <a:rPr lang="de-DE" sz="1600" b="0" strike="noStrike" spc="-1" dirty="0">
                <a:solidFill>
                  <a:srgbClr val="000000"/>
                </a:solidFill>
                <a:latin typeface="Arial"/>
                <a:ea typeface="DejaVu Sans"/>
              </a:rPr>
              <a:t> </a:t>
            </a:r>
            <a:endParaRPr lang="de-DE" sz="1600" b="0" strike="noStrike" spc="-1" dirty="0">
              <a:latin typeface="Arial"/>
            </a:endParaRPr>
          </a:p>
          <a:p>
            <a:pPr marL="185760" lvl="1" indent="-169560">
              <a:lnSpc>
                <a:spcPct val="100000"/>
              </a:lnSpc>
              <a:buClr>
                <a:srgbClr val="000000"/>
              </a:buClr>
              <a:buFont typeface="Arial"/>
              <a:buChar char="•"/>
            </a:pPr>
            <a:r>
              <a:rPr lang="de-DE" sz="1600" b="0" strike="noStrike" spc="-1" dirty="0">
                <a:solidFill>
                  <a:srgbClr val="000000"/>
                </a:solidFill>
                <a:latin typeface="Arial"/>
                <a:ea typeface="DejaVu Sans"/>
              </a:rPr>
              <a:t>DOI </a:t>
            </a:r>
            <a:r>
              <a:rPr lang="de-DE" sz="1600" b="0" strike="noStrike" spc="-1" dirty="0" err="1">
                <a:solidFill>
                  <a:srgbClr val="000000"/>
                </a:solidFill>
                <a:latin typeface="Arial"/>
                <a:ea typeface="DejaVu Sans"/>
              </a:rPr>
              <a:t>infrastructure</a:t>
            </a:r>
            <a:endParaRPr lang="de-DE" sz="1600" b="0" strike="noStrike" spc="-1" dirty="0">
              <a:latin typeface="Arial"/>
            </a:endParaRPr>
          </a:p>
        </p:txBody>
      </p:sp>
      <p:sp>
        <p:nvSpPr>
          <p:cNvPr id="194" name="CustomShape 28"/>
          <p:cNvSpPr/>
          <p:nvPr/>
        </p:nvSpPr>
        <p:spPr>
          <a:xfrm>
            <a:off x="1100520" y="4495680"/>
            <a:ext cx="2365560" cy="818640"/>
          </a:xfrm>
          <a:prstGeom prst="rect">
            <a:avLst/>
          </a:prstGeom>
          <a:solidFill>
            <a:schemeClr val="bg1"/>
          </a:solidFill>
          <a:ln>
            <a:solidFill>
              <a:schemeClr val="tx1"/>
            </a:solidFill>
          </a:ln>
        </p:spPr>
        <p:style>
          <a:lnRef idx="0">
            <a:scrgbClr r="0" g="0" b="0"/>
          </a:lnRef>
          <a:fillRef idx="0">
            <a:scrgbClr r="0" g="0" b="0"/>
          </a:fillRef>
          <a:effectRef idx="0">
            <a:scrgbClr r="0" g="0" b="0"/>
          </a:effectRef>
          <a:fontRef idx="minor"/>
        </p:style>
        <p:txBody>
          <a:bodyPr lIns="90000" tIns="45000" rIns="90000" bIns="45000">
            <a:noAutofit/>
          </a:bodyPr>
          <a:lstStyle/>
          <a:p>
            <a:pPr marL="185760" lvl="1" indent="-169560">
              <a:lnSpc>
                <a:spcPct val="100000"/>
              </a:lnSpc>
              <a:buClr>
                <a:srgbClr val="000000"/>
              </a:buClr>
              <a:buFont typeface="Arial"/>
              <a:buChar char="•"/>
            </a:pPr>
            <a:r>
              <a:rPr lang="de-DE" sz="1600" b="0" strike="noStrike" spc="-1" dirty="0" err="1">
                <a:solidFill>
                  <a:srgbClr val="000000"/>
                </a:solidFill>
                <a:latin typeface="Arial"/>
                <a:ea typeface="DejaVu Sans"/>
              </a:rPr>
              <a:t>Application</a:t>
            </a:r>
            <a:r>
              <a:rPr lang="de-DE" sz="1600" b="0" strike="noStrike" spc="-1" dirty="0">
                <a:solidFill>
                  <a:srgbClr val="000000"/>
                </a:solidFill>
                <a:latin typeface="Arial"/>
                <a:ea typeface="DejaVu Sans"/>
              </a:rPr>
              <a:t> </a:t>
            </a:r>
            <a:r>
              <a:rPr lang="de-DE" sz="1600" b="0" strike="noStrike" spc="-1" dirty="0" err="1">
                <a:solidFill>
                  <a:srgbClr val="000000"/>
                </a:solidFill>
                <a:latin typeface="Arial"/>
                <a:ea typeface="DejaVu Sans"/>
              </a:rPr>
              <a:t>of</a:t>
            </a:r>
            <a:r>
              <a:rPr lang="de-DE" sz="1600" b="0" strike="noStrike" spc="-1" dirty="0">
                <a:solidFill>
                  <a:srgbClr val="000000"/>
                </a:solidFill>
                <a:latin typeface="Arial"/>
                <a:ea typeface="DejaVu Sans"/>
              </a:rPr>
              <a:t> neuronal </a:t>
            </a:r>
            <a:r>
              <a:rPr lang="de-DE" sz="1600" b="0" strike="noStrike" spc="-1" dirty="0" err="1">
                <a:solidFill>
                  <a:srgbClr val="000000"/>
                </a:solidFill>
                <a:latin typeface="Arial"/>
                <a:ea typeface="DejaVu Sans"/>
              </a:rPr>
              <a:t>networks</a:t>
            </a:r>
            <a:r>
              <a:rPr lang="de-DE" sz="1600" b="0" strike="noStrike" spc="-1" dirty="0">
                <a:solidFill>
                  <a:srgbClr val="000000"/>
                </a:solidFill>
                <a:latin typeface="Arial"/>
                <a:ea typeface="DejaVu Sans"/>
              </a:rPr>
              <a:t> </a:t>
            </a:r>
            <a:r>
              <a:rPr lang="de-DE" sz="1600" spc="-1" dirty="0" err="1">
                <a:solidFill>
                  <a:srgbClr val="000000"/>
                </a:solidFill>
                <a:latin typeface="Arial"/>
                <a:ea typeface="DejaVu Sans"/>
              </a:rPr>
              <a:t>a</a:t>
            </a:r>
            <a:r>
              <a:rPr lang="de-DE" sz="1600" b="0" strike="noStrike" spc="-1" dirty="0" err="1">
                <a:solidFill>
                  <a:srgbClr val="000000"/>
                </a:solidFill>
                <a:latin typeface="Arial"/>
                <a:ea typeface="DejaVu Sans"/>
              </a:rPr>
              <a:t>nd</a:t>
            </a:r>
            <a:r>
              <a:rPr lang="de-DE" sz="1600" b="0" strike="noStrike" spc="-1" dirty="0">
                <a:solidFill>
                  <a:srgbClr val="000000"/>
                </a:solidFill>
                <a:latin typeface="Arial"/>
                <a:ea typeface="DejaVu Sans"/>
              </a:rPr>
              <a:t> AI/ML </a:t>
            </a:r>
            <a:r>
              <a:rPr lang="de-DE" sz="1600" b="0" strike="noStrike" spc="-1" dirty="0" err="1">
                <a:solidFill>
                  <a:srgbClr val="000000"/>
                </a:solidFill>
                <a:latin typeface="Arial"/>
                <a:ea typeface="DejaVu Sans"/>
              </a:rPr>
              <a:t>methods</a:t>
            </a:r>
            <a:r>
              <a:rPr lang="de-DE" sz="1600" b="0" strike="noStrike" spc="-1" dirty="0">
                <a:solidFill>
                  <a:srgbClr val="000000"/>
                </a:solidFill>
                <a:latin typeface="Arial"/>
                <a:ea typeface="DejaVu Sans"/>
              </a:rPr>
              <a:t> </a:t>
            </a:r>
            <a:endParaRPr lang="de-DE" sz="1600" b="0" strike="noStrike" spc="-1" dirty="0">
              <a:latin typeface="Arial"/>
            </a:endParaRPr>
          </a:p>
        </p:txBody>
      </p:sp>
      <p:sp>
        <p:nvSpPr>
          <p:cNvPr id="195" name="CustomShape 29"/>
          <p:cNvSpPr/>
          <p:nvPr/>
        </p:nvSpPr>
        <p:spPr>
          <a:xfrm>
            <a:off x="9324000" y="2160000"/>
            <a:ext cx="1941120" cy="855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dirty="0" err="1">
                <a:solidFill>
                  <a:srgbClr val="FFFFFF"/>
                </a:solidFill>
                <a:latin typeface="Arial"/>
                <a:ea typeface="DejaVu Sans"/>
              </a:rPr>
              <a:t>Examples</a:t>
            </a:r>
            <a:r>
              <a:rPr lang="de-DE" sz="1800" b="0" strike="noStrike" spc="-1" dirty="0">
                <a:solidFill>
                  <a:srgbClr val="FFFFFF"/>
                </a:solidFill>
                <a:latin typeface="Arial"/>
                <a:ea typeface="DejaVu Sans"/>
              </a:rPr>
              <a:t>:</a:t>
            </a:r>
            <a:endParaRPr lang="en-US" sz="1800" b="0" strike="noStrike" spc="-1" dirty="0">
              <a:latin typeface="Arial"/>
            </a:endParaRPr>
          </a:p>
          <a:p>
            <a:pPr>
              <a:lnSpc>
                <a:spcPct val="100000"/>
              </a:lnSpc>
            </a:pPr>
            <a:r>
              <a:rPr lang="de-DE" spc="-1" dirty="0" err="1">
                <a:solidFill>
                  <a:srgbClr val="FFFFFF"/>
                </a:solidFill>
                <a:latin typeface="Arial"/>
                <a:ea typeface="DejaVu Sans"/>
              </a:rPr>
              <a:t>e</a:t>
            </a:r>
            <a:r>
              <a:rPr lang="de-DE" sz="1800" b="0" strike="noStrike" spc="-1" dirty="0" err="1">
                <a:solidFill>
                  <a:srgbClr val="FFFFFF"/>
                </a:solidFill>
                <a:latin typeface="Arial"/>
                <a:ea typeface="DejaVu Sans"/>
              </a:rPr>
              <a:t>xisting</a:t>
            </a:r>
            <a:r>
              <a:rPr lang="de-DE" sz="1800" b="0" strike="noStrike" spc="-1" dirty="0">
                <a:solidFill>
                  <a:srgbClr val="FFFFFF"/>
                </a:solidFill>
                <a:latin typeface="Arial"/>
                <a:ea typeface="DejaVu Sans"/>
              </a:rPr>
              <a:t> </a:t>
            </a:r>
            <a:r>
              <a:rPr lang="de-DE" spc="-1" dirty="0" err="1">
                <a:solidFill>
                  <a:srgbClr val="FFFFFF"/>
                </a:solidFill>
                <a:latin typeface="Arial"/>
                <a:ea typeface="DejaVu Sans"/>
              </a:rPr>
              <a:t>c</a:t>
            </a:r>
            <a:r>
              <a:rPr lang="de-DE" sz="1800" b="0" strike="noStrike" spc="-1" dirty="0" err="1">
                <a:solidFill>
                  <a:srgbClr val="FFFFFF"/>
                </a:solidFill>
                <a:latin typeface="Arial"/>
                <a:ea typeface="DejaVu Sans"/>
              </a:rPr>
              <a:t>ooperations</a:t>
            </a:r>
            <a:endParaRPr lang="en-US" sz="1800" b="0" strike="noStrike" spc="-1" dirty="0">
              <a:latin typeface="Arial"/>
            </a:endParaRPr>
          </a:p>
        </p:txBody>
      </p:sp>
      <p:sp>
        <p:nvSpPr>
          <p:cNvPr id="196" name="CustomShape 30"/>
          <p:cNvSpPr/>
          <p:nvPr/>
        </p:nvSpPr>
        <p:spPr>
          <a:xfrm>
            <a:off x="6948360" y="1872360"/>
            <a:ext cx="1509120" cy="645120"/>
          </a:xfrm>
          <a:prstGeom prst="ellipse">
            <a:avLst/>
          </a:prstGeom>
          <a:solidFill>
            <a:srgbClr val="00FE7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Archäologie</a:t>
            </a:r>
            <a:endParaRPr lang="en-US" sz="1800" b="0" strike="noStrike" spc="-1">
              <a:latin typeface="Arial"/>
            </a:endParaRPr>
          </a:p>
        </p:txBody>
      </p:sp>
      <p:sp>
        <p:nvSpPr>
          <p:cNvPr id="197" name="CustomShape 31"/>
          <p:cNvSpPr/>
          <p:nvPr/>
        </p:nvSpPr>
        <p:spPr>
          <a:xfrm>
            <a:off x="5436000" y="5292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FAIRmat</a:t>
            </a:r>
            <a:endParaRPr lang="en-US" sz="1800" b="0" strike="noStrike" spc="-1">
              <a:latin typeface="Arial"/>
            </a:endParaRPr>
          </a:p>
        </p:txBody>
      </p:sp>
    </p:spTree>
    <p:extLst>
      <p:ext uri="{BB962C8B-B14F-4D97-AF65-F5344CB8AC3E}">
        <p14:creationId xmlns:p14="http://schemas.microsoft.com/office/powerpoint/2010/main" val="2422757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56895D-2907-5841-BD62-204D865C1C8C}"/>
              </a:ext>
            </a:extLst>
          </p:cNvPr>
          <p:cNvSpPr>
            <a:spLocks noGrp="1"/>
          </p:cNvSpPr>
          <p:nvPr>
            <p:ph type="title"/>
          </p:nvPr>
        </p:nvSpPr>
        <p:spPr/>
        <p:txBody>
          <a:bodyPr/>
          <a:lstStyle/>
          <a:p>
            <a:r>
              <a:rPr lang="en-US" dirty="0"/>
              <a:t>TA6: Synergies &amp; Services</a:t>
            </a:r>
            <a:br>
              <a:rPr lang="en-US" dirty="0"/>
            </a:br>
            <a:endParaRPr lang="de-DE" dirty="0"/>
          </a:p>
        </p:txBody>
      </p:sp>
      <p:sp>
        <p:nvSpPr>
          <p:cNvPr id="2" name="Footer Placeholder 1">
            <a:extLst>
              <a:ext uri="{FF2B5EF4-FFF2-40B4-BE49-F238E27FC236}">
                <a16:creationId xmlns:a16="http://schemas.microsoft.com/office/drawing/2014/main" id="{BA818B05-F5DF-4A4F-8F01-DBBBE3429AE5}"/>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4" name="Textplatzhalter 3">
            <a:extLst>
              <a:ext uri="{FF2B5EF4-FFF2-40B4-BE49-F238E27FC236}">
                <a16:creationId xmlns:a16="http://schemas.microsoft.com/office/drawing/2014/main" id="{032B2ED0-1AFA-2C4A-9445-A96E00C1E1BD}"/>
              </a:ext>
            </a:extLst>
          </p:cNvPr>
          <p:cNvSpPr>
            <a:spLocks noGrp="1"/>
          </p:cNvSpPr>
          <p:nvPr>
            <p:ph type="body" sz="quarter" idx="13"/>
          </p:nvPr>
        </p:nvSpPr>
        <p:spPr/>
        <p:txBody>
          <a:bodyPr/>
          <a:lstStyle/>
          <a:p>
            <a:r>
              <a:rPr lang="en-US" dirty="0"/>
              <a:t>Interactions with international und interdisciplinary partners</a:t>
            </a:r>
          </a:p>
          <a:p>
            <a:endParaRPr lang="en-US" dirty="0"/>
          </a:p>
          <a:p>
            <a:endParaRPr lang="de-DE" dirty="0"/>
          </a:p>
        </p:txBody>
      </p:sp>
      <p:sp>
        <p:nvSpPr>
          <p:cNvPr id="198" name="CustomShape 1"/>
          <p:cNvSpPr/>
          <p:nvPr/>
        </p:nvSpPr>
        <p:spPr>
          <a:xfrm>
            <a:off x="407880" y="349560"/>
            <a:ext cx="11372040" cy="447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90000"/>
              </a:lnSpc>
            </a:pPr>
            <a:endParaRPr lang="en-US" sz="3000" b="0" strike="noStrike" spc="-1" dirty="0">
              <a:latin typeface="Arial"/>
            </a:endParaRPr>
          </a:p>
        </p:txBody>
      </p:sp>
      <p:sp>
        <p:nvSpPr>
          <p:cNvPr id="199" name="CustomShape 2"/>
          <p:cNvSpPr/>
          <p:nvPr/>
        </p:nvSpPr>
        <p:spPr>
          <a:xfrm>
            <a:off x="407880" y="1406520"/>
            <a:ext cx="11372040" cy="5006160"/>
          </a:xfrm>
          <a:prstGeom prst="rect">
            <a:avLst/>
          </a:prstGeom>
          <a:noFill/>
          <a:ln>
            <a:noFill/>
          </a:ln>
        </p:spPr>
        <p:style>
          <a:lnRef idx="0">
            <a:scrgbClr r="0" g="0" b="0"/>
          </a:lnRef>
          <a:fillRef idx="0">
            <a:scrgbClr r="0" g="0" b="0"/>
          </a:fillRef>
          <a:effectRef idx="0">
            <a:scrgbClr r="0" g="0" b="0"/>
          </a:effectRef>
          <a:fontRef idx="minor"/>
        </p:style>
      </p:sp>
      <p:sp>
        <p:nvSpPr>
          <p:cNvPr id="201" name="CustomShape 4"/>
          <p:cNvSpPr/>
          <p:nvPr/>
        </p:nvSpPr>
        <p:spPr>
          <a:xfrm>
            <a:off x="407880" y="817560"/>
            <a:ext cx="11372040" cy="375120"/>
          </a:xfrm>
          <a:prstGeom prst="rect">
            <a:avLst/>
          </a:prstGeom>
          <a:noFill/>
          <a:ln>
            <a:noFill/>
          </a:ln>
        </p:spPr>
        <p:style>
          <a:lnRef idx="0">
            <a:scrgbClr r="0" g="0" b="0"/>
          </a:lnRef>
          <a:fillRef idx="0">
            <a:scrgbClr r="0" g="0" b="0"/>
          </a:fillRef>
          <a:effectRef idx="0">
            <a:scrgbClr r="0" g="0" b="0"/>
          </a:effectRef>
          <a:fontRef idx="minor"/>
        </p:style>
        <p:txBody>
          <a:bodyPr lIns="0" tIns="0" rIns="0" bIns="0">
            <a:noAutofit/>
          </a:bodyPr>
          <a:lstStyle/>
          <a:p>
            <a:pPr>
              <a:lnSpc>
                <a:spcPct val="110000"/>
              </a:lnSpc>
            </a:pPr>
            <a:endParaRPr lang="en-US" sz="1800" strike="noStrike" spc="-1" dirty="0">
              <a:latin typeface="Arial"/>
            </a:endParaRPr>
          </a:p>
        </p:txBody>
      </p:sp>
      <p:sp>
        <p:nvSpPr>
          <p:cNvPr id="202" name="CustomShape 5"/>
          <p:cNvSpPr/>
          <p:nvPr/>
        </p:nvSpPr>
        <p:spPr>
          <a:xfrm>
            <a:off x="407880" y="1194120"/>
            <a:ext cx="11372400" cy="4820760"/>
          </a:xfrm>
          <a:prstGeom prst="ellipse">
            <a:avLst/>
          </a:prstGeom>
          <a:solidFill>
            <a:schemeClr val="accent6">
              <a:lumMod val="60000"/>
              <a:lumOff val="40000"/>
            </a:schemeClr>
          </a:solidFill>
          <a:ln w="57240">
            <a:noFill/>
          </a:ln>
        </p:spPr>
        <p:style>
          <a:lnRef idx="2">
            <a:schemeClr val="accent1">
              <a:shade val="50000"/>
            </a:schemeClr>
          </a:lnRef>
          <a:fillRef idx="1">
            <a:schemeClr val="accent1"/>
          </a:fillRef>
          <a:effectRef idx="0">
            <a:schemeClr val="accent1"/>
          </a:effectRef>
          <a:fontRef idx="minor"/>
        </p:style>
      </p:sp>
      <p:sp>
        <p:nvSpPr>
          <p:cNvPr id="203" name="CustomShape 6"/>
          <p:cNvSpPr/>
          <p:nvPr/>
        </p:nvSpPr>
        <p:spPr>
          <a:xfrm>
            <a:off x="2880000" y="1196640"/>
            <a:ext cx="6261120" cy="4776480"/>
          </a:xfrm>
          <a:prstGeom prst="ellipse">
            <a:avLst/>
          </a:prstGeom>
          <a:solidFill>
            <a:srgbClr val="00FFFF"/>
          </a:solidFill>
          <a:ln>
            <a:solidFill>
              <a:srgbClr val="3465A4"/>
            </a:solidFill>
          </a:ln>
        </p:spPr>
        <p:style>
          <a:lnRef idx="0">
            <a:scrgbClr r="0" g="0" b="0"/>
          </a:lnRef>
          <a:fillRef idx="0">
            <a:scrgbClr r="0" g="0" b="0"/>
          </a:fillRef>
          <a:effectRef idx="0">
            <a:scrgbClr r="0" g="0" b="0"/>
          </a:effectRef>
          <a:fontRef idx="minor"/>
        </p:style>
      </p:sp>
      <p:sp>
        <p:nvSpPr>
          <p:cNvPr id="204" name="CustomShape 7"/>
          <p:cNvSpPr/>
          <p:nvPr/>
        </p:nvSpPr>
        <p:spPr>
          <a:xfrm>
            <a:off x="4968000" y="3240000"/>
            <a:ext cx="2229120" cy="717120"/>
          </a:xfrm>
          <a:prstGeom prst="ellipse">
            <a:avLst/>
          </a:prstGeom>
          <a:solidFill>
            <a:srgbClr val="729FCF"/>
          </a:solidFill>
          <a:ln>
            <a:solidFill>
              <a:srgbClr val="3465A4"/>
            </a:solidFill>
          </a:ln>
        </p:spPr>
        <p:style>
          <a:lnRef idx="0">
            <a:scrgbClr r="0" g="0" b="0"/>
          </a:lnRef>
          <a:fillRef idx="0">
            <a:scrgbClr r="0" g="0" b="0"/>
          </a:fillRef>
          <a:effectRef idx="0">
            <a:scrgbClr r="0" g="0" b="0"/>
          </a:effectRef>
          <a:fontRef idx="minor"/>
        </p:style>
      </p:sp>
      <p:sp>
        <p:nvSpPr>
          <p:cNvPr id="205" name="CustomShape 8"/>
          <p:cNvSpPr/>
          <p:nvPr/>
        </p:nvSpPr>
        <p:spPr>
          <a:xfrm>
            <a:off x="3816360" y="1800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NFDI4Earth</a:t>
            </a:r>
            <a:endParaRPr lang="en-US" sz="1800" b="0" strike="noStrike" spc="-1">
              <a:latin typeface="Arial"/>
            </a:endParaRPr>
          </a:p>
        </p:txBody>
      </p:sp>
      <p:sp>
        <p:nvSpPr>
          <p:cNvPr id="206" name="CustomShape 9"/>
          <p:cNvSpPr/>
          <p:nvPr/>
        </p:nvSpPr>
        <p:spPr>
          <a:xfrm>
            <a:off x="6768360" y="4680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207" name="CustomShape 10"/>
          <p:cNvSpPr/>
          <p:nvPr/>
        </p:nvSpPr>
        <p:spPr>
          <a:xfrm>
            <a:off x="6984360" y="4500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208" name="CustomShape 11"/>
          <p:cNvSpPr/>
          <p:nvPr/>
        </p:nvSpPr>
        <p:spPr>
          <a:xfrm>
            <a:off x="7200360" y="4320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NFDI4CS</a:t>
            </a:r>
            <a:endParaRPr lang="en-US" sz="1800" b="0" strike="noStrike" spc="-1">
              <a:latin typeface="Arial"/>
            </a:endParaRPr>
          </a:p>
        </p:txBody>
      </p:sp>
      <p:sp>
        <p:nvSpPr>
          <p:cNvPr id="209" name="CustomShape 12"/>
          <p:cNvSpPr/>
          <p:nvPr/>
        </p:nvSpPr>
        <p:spPr>
          <a:xfrm>
            <a:off x="2952720" y="327672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210" name="CustomShape 13"/>
          <p:cNvSpPr/>
          <p:nvPr/>
        </p:nvSpPr>
        <p:spPr>
          <a:xfrm>
            <a:off x="4032720" y="486072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211" name="CustomShape 14"/>
          <p:cNvSpPr/>
          <p:nvPr/>
        </p:nvSpPr>
        <p:spPr>
          <a:xfrm>
            <a:off x="3276720" y="252072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sp>
      <p:sp>
        <p:nvSpPr>
          <p:cNvPr id="212" name="CustomShape 15"/>
          <p:cNvSpPr/>
          <p:nvPr/>
        </p:nvSpPr>
        <p:spPr>
          <a:xfrm>
            <a:off x="7560720" y="3564720"/>
            <a:ext cx="1509120" cy="645120"/>
          </a:xfrm>
          <a:prstGeom prst="ellipse">
            <a:avLst/>
          </a:prstGeom>
          <a:solidFill>
            <a:srgbClr val="00FE7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pc="-1" dirty="0" err="1">
                <a:solidFill>
                  <a:srgbClr val="000000"/>
                </a:solidFill>
                <a:latin typeface="Arial"/>
                <a:ea typeface="DejaVu Sans"/>
              </a:rPr>
              <a:t>C</a:t>
            </a:r>
            <a:r>
              <a:rPr lang="de-DE" sz="1800" b="0" strike="noStrike" spc="-1" dirty="0" err="1">
                <a:solidFill>
                  <a:srgbClr val="000000"/>
                </a:solidFill>
                <a:latin typeface="Arial"/>
                <a:ea typeface="DejaVu Sans"/>
              </a:rPr>
              <a:t>ell</a:t>
            </a:r>
            <a:r>
              <a:rPr lang="de-DE" sz="1800" b="0" strike="noStrike" spc="-1" dirty="0">
                <a:solidFill>
                  <a:srgbClr val="000000"/>
                </a:solidFill>
                <a:latin typeface="Arial"/>
                <a:ea typeface="DejaVu Sans"/>
              </a:rPr>
              <a:t> </a:t>
            </a:r>
            <a:r>
              <a:rPr lang="de-DE" sz="1800" b="0" strike="noStrike" spc="-1" dirty="0" err="1">
                <a:solidFill>
                  <a:srgbClr val="000000"/>
                </a:solidFill>
                <a:latin typeface="Arial"/>
                <a:ea typeface="DejaVu Sans"/>
              </a:rPr>
              <a:t>biology</a:t>
            </a:r>
            <a:endParaRPr lang="en-US" sz="1800" b="0" strike="noStrike" spc="-1" dirty="0">
              <a:latin typeface="Arial"/>
            </a:endParaRPr>
          </a:p>
        </p:txBody>
      </p:sp>
      <p:sp>
        <p:nvSpPr>
          <p:cNvPr id="213" name="CustomShape 16"/>
          <p:cNvSpPr/>
          <p:nvPr/>
        </p:nvSpPr>
        <p:spPr>
          <a:xfrm>
            <a:off x="7596720" y="2916720"/>
            <a:ext cx="1509120" cy="645120"/>
          </a:xfrm>
          <a:prstGeom prst="ellipse">
            <a:avLst/>
          </a:prstGeom>
          <a:solidFill>
            <a:srgbClr val="00FE7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dirty="0" err="1">
                <a:solidFill>
                  <a:srgbClr val="000000"/>
                </a:solidFill>
                <a:latin typeface="Arial"/>
                <a:ea typeface="DejaVu Sans"/>
              </a:rPr>
              <a:t>Meteorology</a:t>
            </a:r>
            <a:endParaRPr lang="en-US" sz="1800" b="0" strike="noStrike" spc="-1" dirty="0">
              <a:latin typeface="Arial"/>
            </a:endParaRPr>
          </a:p>
        </p:txBody>
      </p:sp>
      <p:sp>
        <p:nvSpPr>
          <p:cNvPr id="214" name="CustomShape 17"/>
          <p:cNvSpPr/>
          <p:nvPr/>
        </p:nvSpPr>
        <p:spPr>
          <a:xfrm>
            <a:off x="7344720" y="2376720"/>
            <a:ext cx="1509120" cy="645120"/>
          </a:xfrm>
          <a:prstGeom prst="ellipse">
            <a:avLst/>
          </a:prstGeom>
          <a:solidFill>
            <a:srgbClr val="00FE7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dirty="0">
                <a:solidFill>
                  <a:srgbClr val="000000"/>
                </a:solidFill>
                <a:latin typeface="Arial"/>
                <a:ea typeface="DejaVu Sans"/>
              </a:rPr>
              <a:t>Chemistry</a:t>
            </a:r>
            <a:endParaRPr lang="en-US" sz="1800" b="0" strike="noStrike" spc="-1" dirty="0">
              <a:latin typeface="Arial"/>
            </a:endParaRPr>
          </a:p>
        </p:txBody>
      </p:sp>
      <p:sp>
        <p:nvSpPr>
          <p:cNvPr id="215" name="CustomShape 18"/>
          <p:cNvSpPr/>
          <p:nvPr/>
        </p:nvSpPr>
        <p:spPr>
          <a:xfrm>
            <a:off x="3420720" y="414072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NFDI4Health</a:t>
            </a:r>
            <a:endParaRPr lang="en-US" sz="1800" b="0" strike="noStrike" spc="-1">
              <a:latin typeface="Arial"/>
            </a:endParaRPr>
          </a:p>
        </p:txBody>
      </p:sp>
      <p:sp>
        <p:nvSpPr>
          <p:cNvPr id="216" name="CustomShape 19"/>
          <p:cNvSpPr/>
          <p:nvPr/>
        </p:nvSpPr>
        <p:spPr>
          <a:xfrm>
            <a:off x="5256000" y="3456000"/>
            <a:ext cx="1728360" cy="34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1" strike="noStrike" spc="-1" dirty="0">
                <a:solidFill>
                  <a:srgbClr val="FFFFFF"/>
                </a:solidFill>
                <a:latin typeface="Arial"/>
                <a:ea typeface="DejaVu Sans"/>
              </a:rPr>
              <a:t>PUNCH4NFDI</a:t>
            </a:r>
            <a:endParaRPr lang="en-US" sz="1800" b="0" strike="noStrike" spc="-1" dirty="0">
              <a:latin typeface="Arial"/>
            </a:endParaRPr>
          </a:p>
        </p:txBody>
      </p:sp>
      <p:sp>
        <p:nvSpPr>
          <p:cNvPr id="217" name="CustomShape 20"/>
          <p:cNvSpPr/>
          <p:nvPr/>
        </p:nvSpPr>
        <p:spPr>
          <a:xfrm>
            <a:off x="3528000" y="2736000"/>
            <a:ext cx="1077120" cy="34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a:solidFill>
                  <a:srgbClr val="000000"/>
                </a:solidFill>
                <a:latin typeface="Arial"/>
                <a:ea typeface="DejaVu Sans"/>
              </a:rPr>
              <a:t>MaRDI</a:t>
            </a:r>
            <a:endParaRPr lang="en-US" sz="1800" b="0" strike="noStrike" spc="-1">
              <a:latin typeface="Arial"/>
            </a:endParaRPr>
          </a:p>
        </p:txBody>
      </p:sp>
      <p:sp>
        <p:nvSpPr>
          <p:cNvPr id="218" name="CustomShape 21"/>
          <p:cNvSpPr/>
          <p:nvPr/>
        </p:nvSpPr>
        <p:spPr>
          <a:xfrm>
            <a:off x="3024000" y="3456000"/>
            <a:ext cx="1581120" cy="5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a:solidFill>
                  <a:srgbClr val="000000"/>
                </a:solidFill>
                <a:latin typeface="Arial"/>
                <a:ea typeface="DejaVu Sans"/>
              </a:rPr>
              <a:t>NFDI4Phys</a:t>
            </a:r>
            <a:endParaRPr lang="en-US" sz="1800" b="0" strike="noStrike" spc="-1">
              <a:latin typeface="Arial"/>
            </a:endParaRPr>
          </a:p>
        </p:txBody>
      </p:sp>
      <p:sp>
        <p:nvSpPr>
          <p:cNvPr id="219" name="CustomShape 22"/>
          <p:cNvSpPr/>
          <p:nvPr/>
        </p:nvSpPr>
        <p:spPr>
          <a:xfrm>
            <a:off x="4248000" y="5004360"/>
            <a:ext cx="1581120" cy="5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a:solidFill>
                  <a:srgbClr val="000000"/>
                </a:solidFill>
                <a:latin typeface="Arial"/>
                <a:ea typeface="DejaVu Sans"/>
              </a:rPr>
              <a:t>DAPHNE</a:t>
            </a:r>
            <a:endParaRPr lang="en-US" sz="1800" b="0" strike="noStrike" spc="-1">
              <a:latin typeface="Arial"/>
            </a:endParaRPr>
          </a:p>
        </p:txBody>
      </p:sp>
      <p:sp>
        <p:nvSpPr>
          <p:cNvPr id="220" name="CustomShape 23"/>
          <p:cNvSpPr/>
          <p:nvPr/>
        </p:nvSpPr>
        <p:spPr>
          <a:xfrm>
            <a:off x="4032000" y="4824720"/>
            <a:ext cx="1581120" cy="599400"/>
          </a:xfrm>
          <a:prstGeom prst="rect">
            <a:avLst/>
          </a:prstGeom>
          <a:noFill/>
          <a:ln>
            <a:noFill/>
          </a:ln>
        </p:spPr>
        <p:style>
          <a:lnRef idx="0">
            <a:scrgbClr r="0" g="0" b="0"/>
          </a:lnRef>
          <a:fillRef idx="0">
            <a:scrgbClr r="0" g="0" b="0"/>
          </a:fillRef>
          <a:effectRef idx="0">
            <a:scrgbClr r="0" g="0" b="0"/>
          </a:effectRef>
          <a:fontRef idx="minor"/>
        </p:style>
      </p:sp>
      <p:sp>
        <p:nvSpPr>
          <p:cNvPr id="221" name="CustomShape 24"/>
          <p:cNvSpPr/>
          <p:nvPr/>
        </p:nvSpPr>
        <p:spPr>
          <a:xfrm>
            <a:off x="5508000" y="1548000"/>
            <a:ext cx="1437120" cy="343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1" strike="noStrike" spc="-1">
                <a:solidFill>
                  <a:srgbClr val="000000"/>
                </a:solidFill>
                <a:latin typeface="Arial"/>
                <a:ea typeface="DejaVu Sans"/>
              </a:rPr>
              <a:t>NFDI e.V.</a:t>
            </a:r>
            <a:endParaRPr lang="en-US" sz="1800" b="0" strike="noStrike" spc="-1">
              <a:latin typeface="Arial"/>
            </a:endParaRPr>
          </a:p>
        </p:txBody>
      </p:sp>
      <p:sp>
        <p:nvSpPr>
          <p:cNvPr id="222" name="CustomShape 25"/>
          <p:cNvSpPr/>
          <p:nvPr/>
        </p:nvSpPr>
        <p:spPr>
          <a:xfrm>
            <a:off x="5436000" y="1404000"/>
            <a:ext cx="1293120" cy="573120"/>
          </a:xfrm>
          <a:prstGeom prst="rect">
            <a:avLst/>
          </a:prstGeom>
          <a:noFill/>
          <a:ln w="19080">
            <a:solidFill>
              <a:srgbClr val="FFFFFF"/>
            </a:solidFill>
            <a:round/>
          </a:ln>
        </p:spPr>
        <p:style>
          <a:lnRef idx="0">
            <a:scrgbClr r="0" g="0" b="0"/>
          </a:lnRef>
          <a:fillRef idx="0">
            <a:scrgbClr r="0" g="0" b="0"/>
          </a:fillRef>
          <a:effectRef idx="0">
            <a:scrgbClr r="0" g="0" b="0"/>
          </a:effectRef>
          <a:fontRef idx="minor"/>
        </p:style>
      </p:sp>
      <p:sp>
        <p:nvSpPr>
          <p:cNvPr id="223" name="CustomShape 26"/>
          <p:cNvSpPr/>
          <p:nvPr/>
        </p:nvSpPr>
        <p:spPr>
          <a:xfrm>
            <a:off x="6948360" y="1872360"/>
            <a:ext cx="1509120" cy="645120"/>
          </a:xfrm>
          <a:prstGeom prst="ellipse">
            <a:avLst/>
          </a:prstGeom>
          <a:solidFill>
            <a:srgbClr val="00FE7F"/>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dirty="0" err="1">
                <a:solidFill>
                  <a:srgbClr val="000000"/>
                </a:solidFill>
                <a:latin typeface="Arial"/>
                <a:ea typeface="DejaVu Sans"/>
              </a:rPr>
              <a:t>Archaeology</a:t>
            </a:r>
            <a:endParaRPr lang="en-US" sz="1800" b="0" strike="noStrike" spc="-1" dirty="0">
              <a:latin typeface="Arial"/>
            </a:endParaRPr>
          </a:p>
        </p:txBody>
      </p:sp>
      <p:sp>
        <p:nvSpPr>
          <p:cNvPr id="224" name="CustomShape 27"/>
          <p:cNvSpPr/>
          <p:nvPr/>
        </p:nvSpPr>
        <p:spPr>
          <a:xfrm>
            <a:off x="5436000" y="5292360"/>
            <a:ext cx="1509120" cy="645120"/>
          </a:xfrm>
          <a:prstGeom prst="ellipse">
            <a:avLst/>
          </a:prstGeom>
          <a:solidFill>
            <a:srgbClr val="00CACA"/>
          </a:solidFill>
          <a:ln>
            <a:solidFill>
              <a:srgbClr val="3465A4"/>
            </a:solid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de-DE" sz="1800" b="0" strike="noStrike" spc="-1">
                <a:solidFill>
                  <a:srgbClr val="000000"/>
                </a:solidFill>
                <a:latin typeface="Arial"/>
                <a:ea typeface="DejaVu Sans"/>
              </a:rPr>
              <a:t>FAIRmat</a:t>
            </a:r>
            <a:endParaRPr lang="en-US" sz="1800" b="0" strike="noStrike" spc="-1">
              <a:latin typeface="Arial"/>
            </a:endParaRPr>
          </a:p>
        </p:txBody>
      </p:sp>
      <p:sp>
        <p:nvSpPr>
          <p:cNvPr id="225" name="CustomShape 28"/>
          <p:cNvSpPr/>
          <p:nvPr/>
        </p:nvSpPr>
        <p:spPr>
          <a:xfrm>
            <a:off x="429480" y="1374300"/>
            <a:ext cx="1941120" cy="5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dirty="0">
                <a:solidFill>
                  <a:srgbClr val="0070C0"/>
                </a:solidFill>
                <a:latin typeface="Arial"/>
                <a:ea typeface="DejaVu Sans"/>
              </a:rPr>
              <a:t>International</a:t>
            </a:r>
            <a:endParaRPr lang="en-US" sz="1800" b="0" strike="noStrike" spc="-1" dirty="0">
              <a:solidFill>
                <a:srgbClr val="0070C0"/>
              </a:solidFill>
              <a:latin typeface="Arial"/>
            </a:endParaRPr>
          </a:p>
          <a:p>
            <a:pPr>
              <a:lnSpc>
                <a:spcPct val="100000"/>
              </a:lnSpc>
            </a:pPr>
            <a:r>
              <a:rPr lang="de-DE" spc="-1" dirty="0" err="1">
                <a:solidFill>
                  <a:srgbClr val="0070C0"/>
                </a:solidFill>
                <a:latin typeface="Arial"/>
                <a:ea typeface="DejaVu Sans"/>
              </a:rPr>
              <a:t>c</a:t>
            </a:r>
            <a:r>
              <a:rPr lang="de-DE" sz="1800" b="0" strike="noStrike" spc="-1" dirty="0" err="1">
                <a:solidFill>
                  <a:srgbClr val="0070C0"/>
                </a:solidFill>
                <a:latin typeface="Arial"/>
                <a:ea typeface="DejaVu Sans"/>
              </a:rPr>
              <a:t>ooperations</a:t>
            </a:r>
            <a:r>
              <a:rPr lang="de-DE" sz="1800" b="0" strike="noStrike" spc="-1" dirty="0">
                <a:solidFill>
                  <a:srgbClr val="0070C0"/>
                </a:solidFill>
                <a:latin typeface="Arial"/>
                <a:ea typeface="DejaVu Sans"/>
              </a:rPr>
              <a:t>:</a:t>
            </a:r>
            <a:endParaRPr lang="en-US" sz="1800" b="0" strike="noStrike" spc="-1" dirty="0">
              <a:solidFill>
                <a:srgbClr val="0070C0"/>
              </a:solidFill>
              <a:latin typeface="Arial"/>
            </a:endParaRPr>
          </a:p>
        </p:txBody>
      </p:sp>
      <p:sp>
        <p:nvSpPr>
          <p:cNvPr id="226" name="CustomShape 29"/>
          <p:cNvSpPr/>
          <p:nvPr/>
        </p:nvSpPr>
        <p:spPr>
          <a:xfrm>
            <a:off x="516934" y="5321160"/>
            <a:ext cx="1941120" cy="599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dirty="0">
                <a:solidFill>
                  <a:srgbClr val="0070C0"/>
                </a:solidFill>
                <a:latin typeface="Arial"/>
                <a:ea typeface="DejaVu Sans"/>
              </a:rPr>
              <a:t>International</a:t>
            </a:r>
            <a:endParaRPr lang="en-US" sz="1800" b="0" strike="noStrike" spc="-1" dirty="0">
              <a:solidFill>
                <a:srgbClr val="0070C0"/>
              </a:solidFill>
              <a:latin typeface="Arial"/>
            </a:endParaRPr>
          </a:p>
          <a:p>
            <a:pPr>
              <a:lnSpc>
                <a:spcPct val="100000"/>
              </a:lnSpc>
            </a:pPr>
            <a:r>
              <a:rPr lang="de-DE" sz="1800" b="0" strike="noStrike" spc="-1" dirty="0" err="1">
                <a:solidFill>
                  <a:srgbClr val="0070C0"/>
                </a:solidFill>
                <a:latin typeface="Arial"/>
                <a:ea typeface="DejaVu Sans"/>
              </a:rPr>
              <a:t>Infrastructures</a:t>
            </a:r>
            <a:r>
              <a:rPr lang="de-DE" sz="1800" b="0" strike="noStrike" spc="-1" dirty="0">
                <a:solidFill>
                  <a:srgbClr val="0070C0"/>
                </a:solidFill>
                <a:latin typeface="Arial"/>
                <a:ea typeface="DejaVu Sans"/>
              </a:rPr>
              <a:t>:</a:t>
            </a:r>
            <a:endParaRPr lang="en-US" sz="1800" b="0" strike="noStrike" spc="-1" dirty="0">
              <a:solidFill>
                <a:srgbClr val="0070C0"/>
              </a:solidFill>
              <a:latin typeface="Arial"/>
            </a:endParaRPr>
          </a:p>
        </p:txBody>
      </p:sp>
      <p:sp>
        <p:nvSpPr>
          <p:cNvPr id="227" name="CustomShape 30"/>
          <p:cNvSpPr/>
          <p:nvPr/>
        </p:nvSpPr>
        <p:spPr>
          <a:xfrm>
            <a:off x="9821400" y="945000"/>
            <a:ext cx="1941120" cy="855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de-DE" sz="1800" b="0" strike="noStrike" spc="-1" dirty="0">
                <a:solidFill>
                  <a:srgbClr val="0070C0"/>
                </a:solidFill>
                <a:latin typeface="Arial"/>
                <a:ea typeface="DejaVu Sans"/>
              </a:rPr>
              <a:t>PUNCH4NFDI</a:t>
            </a:r>
            <a:endParaRPr lang="en-US" sz="1800" b="0" strike="noStrike" spc="-1" dirty="0">
              <a:solidFill>
                <a:srgbClr val="0070C0"/>
              </a:solidFill>
              <a:latin typeface="Arial"/>
            </a:endParaRPr>
          </a:p>
          <a:p>
            <a:pPr>
              <a:lnSpc>
                <a:spcPct val="100000"/>
              </a:lnSpc>
            </a:pPr>
            <a:r>
              <a:rPr lang="de-DE" sz="1800" b="0" strike="noStrike" spc="-1" dirty="0">
                <a:solidFill>
                  <a:srgbClr val="0070C0"/>
                </a:solidFill>
                <a:latin typeface="Arial"/>
                <a:ea typeface="DejaVu Sans"/>
              </a:rPr>
              <a:t>Partners </a:t>
            </a:r>
            <a:r>
              <a:rPr lang="de-DE" sz="1800" b="0" strike="noStrike" spc="-1" dirty="0" err="1">
                <a:solidFill>
                  <a:srgbClr val="0070C0"/>
                </a:solidFill>
                <a:latin typeface="Arial"/>
                <a:ea typeface="DejaVu Sans"/>
              </a:rPr>
              <a:t>are</a:t>
            </a:r>
            <a:r>
              <a:rPr lang="de-DE" sz="1800" b="0" strike="noStrike" spc="-1" dirty="0">
                <a:solidFill>
                  <a:srgbClr val="0070C0"/>
                </a:solidFill>
                <a:latin typeface="Arial"/>
                <a:ea typeface="DejaVu Sans"/>
              </a:rPr>
              <a:t> </a:t>
            </a:r>
            <a:r>
              <a:rPr lang="de-DE" sz="1800" b="0" strike="noStrike" spc="-1" dirty="0" err="1">
                <a:solidFill>
                  <a:srgbClr val="0070C0"/>
                </a:solidFill>
                <a:latin typeface="Arial"/>
                <a:ea typeface="DejaVu Sans"/>
              </a:rPr>
              <a:t>multipliers</a:t>
            </a:r>
            <a:endParaRPr lang="en-US" sz="1800" b="0" strike="noStrike" spc="-1" dirty="0">
              <a:solidFill>
                <a:srgbClr val="0070C0"/>
              </a:solidFill>
              <a:latin typeface="Arial"/>
            </a:endParaRPr>
          </a:p>
        </p:txBody>
      </p:sp>
      <p:sp>
        <p:nvSpPr>
          <p:cNvPr id="228" name="CustomShape 31"/>
          <p:cNvSpPr/>
          <p:nvPr/>
        </p:nvSpPr>
        <p:spPr>
          <a:xfrm>
            <a:off x="918720" y="1941480"/>
            <a:ext cx="2137680" cy="154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r">
              <a:lnSpc>
                <a:spcPct val="100000"/>
              </a:lnSpc>
            </a:pPr>
            <a:r>
              <a:rPr lang="en-US" sz="1700" b="1" strike="noStrike" spc="-1">
                <a:solidFill>
                  <a:srgbClr val="FFFFFF"/>
                </a:solidFill>
                <a:latin typeface="Arial"/>
                <a:ea typeface="DejaVu Sans"/>
              </a:rPr>
              <a:t>EU: </a:t>
            </a:r>
            <a:br/>
            <a:r>
              <a:rPr lang="en-US" sz="1700" b="0" strike="noStrike" spc="-1">
                <a:solidFill>
                  <a:srgbClr val="FFFFFF"/>
                </a:solidFill>
                <a:latin typeface="Arial"/>
                <a:ea typeface="DejaVu Sans"/>
              </a:rPr>
              <a:t>EOSC, </a:t>
            </a:r>
            <a:br/>
            <a:r>
              <a:rPr lang="en-US" sz="1700" b="0" strike="noStrike" spc="-1">
                <a:solidFill>
                  <a:srgbClr val="FFFFFF"/>
                </a:solidFill>
                <a:latin typeface="Arial"/>
                <a:ea typeface="DejaVu Sans"/>
              </a:rPr>
              <a:t>EOSC-Hub, -Pilot, </a:t>
            </a:r>
            <a:br/>
            <a:r>
              <a:rPr lang="en-US" sz="1700" b="0" strike="noStrike" spc="-1">
                <a:solidFill>
                  <a:srgbClr val="FFFFFF"/>
                </a:solidFill>
                <a:latin typeface="Arial"/>
                <a:ea typeface="DejaVu Sans"/>
              </a:rPr>
              <a:t>ESCAPE, </a:t>
            </a:r>
            <a:endParaRPr lang="en-US" sz="1700" b="0" strike="noStrike" spc="-1">
              <a:latin typeface="Arial"/>
            </a:endParaRPr>
          </a:p>
          <a:p>
            <a:pPr algn="r">
              <a:lnSpc>
                <a:spcPct val="100000"/>
              </a:lnSpc>
            </a:pPr>
            <a:r>
              <a:rPr lang="en-US" sz="1700" b="0" strike="noStrike" spc="-1">
                <a:solidFill>
                  <a:srgbClr val="FFFFFF"/>
                </a:solidFill>
                <a:latin typeface="Arial"/>
                <a:ea typeface="DejaVu Sans"/>
              </a:rPr>
              <a:t>HNSciCloud, </a:t>
            </a:r>
            <a:br/>
            <a:r>
              <a:rPr lang="en-US" sz="1700" b="0" strike="noStrike" spc="-1">
                <a:solidFill>
                  <a:srgbClr val="FFFFFF"/>
                </a:solidFill>
                <a:latin typeface="Arial"/>
                <a:ea typeface="DejaVu Sans"/>
              </a:rPr>
              <a:t>INDIGO, …  </a:t>
            </a:r>
            <a:endParaRPr lang="en-US" sz="1700" b="0" strike="noStrike" spc="-1">
              <a:latin typeface="Arial"/>
            </a:endParaRPr>
          </a:p>
        </p:txBody>
      </p:sp>
      <p:sp>
        <p:nvSpPr>
          <p:cNvPr id="229" name="CustomShape 32"/>
          <p:cNvSpPr/>
          <p:nvPr/>
        </p:nvSpPr>
        <p:spPr>
          <a:xfrm>
            <a:off x="918720" y="3611520"/>
            <a:ext cx="2137680" cy="154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r>
              <a:rPr lang="en-US" sz="1700" b="0" strike="noStrike" spc="-1">
                <a:solidFill>
                  <a:srgbClr val="FFFFFF"/>
                </a:solidFill>
                <a:latin typeface="Arial"/>
                <a:ea typeface="DejaVu Sans"/>
              </a:rPr>
              <a:t>GEANT</a:t>
            </a:r>
            <a:endParaRPr lang="en-US" sz="1700" b="0" strike="noStrike" spc="-1">
              <a:latin typeface="Arial"/>
            </a:endParaRPr>
          </a:p>
          <a:p>
            <a:pPr algn="ctr">
              <a:lnSpc>
                <a:spcPct val="100000"/>
              </a:lnSpc>
            </a:pPr>
            <a:r>
              <a:rPr lang="en-US" sz="1700" b="0" strike="noStrike" spc="-1">
                <a:solidFill>
                  <a:srgbClr val="FFFFFF"/>
                </a:solidFill>
                <a:latin typeface="Arial"/>
                <a:ea typeface="DejaVu Sans"/>
              </a:rPr>
              <a:t>WLCG</a:t>
            </a:r>
            <a:br/>
            <a:r>
              <a:rPr lang="en-US" sz="1700" b="0" strike="noStrike" spc="-1">
                <a:solidFill>
                  <a:srgbClr val="FFFFFF"/>
                </a:solidFill>
                <a:latin typeface="Arial"/>
                <a:ea typeface="DejaVu Sans"/>
              </a:rPr>
              <a:t>VO-Aliance, ...</a:t>
            </a:r>
            <a:endParaRPr lang="en-US" sz="1700" b="0" strike="noStrike" spc="-1">
              <a:latin typeface="Arial"/>
            </a:endParaRPr>
          </a:p>
        </p:txBody>
      </p:sp>
      <p:sp>
        <p:nvSpPr>
          <p:cNvPr id="230" name="CustomShape 33"/>
          <p:cNvSpPr/>
          <p:nvPr/>
        </p:nvSpPr>
        <p:spPr>
          <a:xfrm>
            <a:off x="2178720" y="4295520"/>
            <a:ext cx="2137680" cy="154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ctr">
              <a:lnSpc>
                <a:spcPct val="100000"/>
              </a:lnSpc>
            </a:pPr>
            <a:endParaRPr lang="en-US" sz="1800" b="0" strike="noStrike" spc="-1" dirty="0">
              <a:latin typeface="Arial"/>
            </a:endParaRPr>
          </a:p>
          <a:p>
            <a:pPr>
              <a:lnSpc>
                <a:spcPct val="100000"/>
              </a:lnSpc>
            </a:pPr>
            <a:r>
              <a:rPr lang="en-US" sz="1700" b="1" strike="noStrike" spc="-1" dirty="0">
                <a:solidFill>
                  <a:srgbClr val="FFFFFF"/>
                </a:solidFill>
                <a:latin typeface="Arial"/>
                <a:ea typeface="DejaVu Sans"/>
              </a:rPr>
              <a:t>CERN,</a:t>
            </a:r>
            <a:endParaRPr lang="en-US" sz="1700" b="0" strike="noStrike" spc="-1" dirty="0">
              <a:latin typeface="Arial"/>
            </a:endParaRPr>
          </a:p>
          <a:p>
            <a:pPr>
              <a:lnSpc>
                <a:spcPct val="100000"/>
              </a:lnSpc>
            </a:pPr>
            <a:r>
              <a:rPr lang="en-US" sz="1700" b="0" strike="noStrike" spc="-1" dirty="0">
                <a:solidFill>
                  <a:srgbClr val="FFFFFF"/>
                </a:solidFill>
                <a:latin typeface="Arial"/>
                <a:ea typeface="DejaVu Sans"/>
              </a:rPr>
              <a:t>ESO, ESA</a:t>
            </a:r>
            <a:r>
              <a:rPr lang="en-US" sz="1700" b="1" strike="noStrike" spc="-1" dirty="0">
                <a:solidFill>
                  <a:srgbClr val="FFFFFF"/>
                </a:solidFill>
                <a:latin typeface="Arial"/>
                <a:ea typeface="DejaVu Sans"/>
              </a:rPr>
              <a:t> </a:t>
            </a:r>
            <a:endParaRPr lang="en-US" sz="1700" b="0" strike="noStrike" spc="-1" dirty="0">
              <a:latin typeface="Arial"/>
            </a:endParaRPr>
          </a:p>
          <a:p>
            <a:pPr>
              <a:lnSpc>
                <a:spcPct val="100000"/>
              </a:lnSpc>
            </a:pPr>
            <a:r>
              <a:rPr lang="en-US" sz="1700" b="0" strike="noStrike" spc="-1" dirty="0">
                <a:solidFill>
                  <a:srgbClr val="FFFFFF"/>
                </a:solidFill>
                <a:latin typeface="Arial"/>
                <a:ea typeface="DejaVu Sans"/>
              </a:rPr>
              <a:t>CTA, SKA</a:t>
            </a:r>
            <a:r>
              <a:rPr lang="en-US" sz="1700" b="1" strike="noStrike" spc="-1" dirty="0">
                <a:solidFill>
                  <a:srgbClr val="FFFFFF"/>
                </a:solidFill>
                <a:latin typeface="Arial"/>
                <a:ea typeface="DejaVu Sans"/>
              </a:rPr>
              <a:t>, ... </a:t>
            </a:r>
            <a:endParaRPr lang="en-US" sz="1700" b="0" strike="noStrike" spc="-1" dirty="0">
              <a:latin typeface="Arial"/>
            </a:endParaRPr>
          </a:p>
        </p:txBody>
      </p:sp>
      <p:sp>
        <p:nvSpPr>
          <p:cNvPr id="231" name="CustomShape 34"/>
          <p:cNvSpPr/>
          <p:nvPr/>
        </p:nvSpPr>
        <p:spPr>
          <a:xfrm rot="21589800">
            <a:off x="7128360" y="3457800"/>
            <a:ext cx="2661120" cy="285120"/>
          </a:xfrm>
          <a:custGeom>
            <a:avLst/>
            <a:gdLst/>
            <a:ahLst/>
            <a:cxnLst/>
            <a:rect l="l" t="t" r="r" b="b"/>
            <a:pathLst>
              <a:path w="7403" h="802">
                <a:moveTo>
                  <a:pt x="1" y="207"/>
                </a:moveTo>
                <a:lnTo>
                  <a:pt x="5551" y="200"/>
                </a:lnTo>
                <a:lnTo>
                  <a:pt x="5551" y="0"/>
                </a:lnTo>
                <a:lnTo>
                  <a:pt x="7402" y="397"/>
                </a:lnTo>
                <a:lnTo>
                  <a:pt x="5550" y="801"/>
                </a:lnTo>
                <a:lnTo>
                  <a:pt x="5550" y="600"/>
                </a:lnTo>
                <a:lnTo>
                  <a:pt x="0" y="607"/>
                </a:lnTo>
                <a:lnTo>
                  <a:pt x="1" y="207"/>
                </a:lnTo>
              </a:path>
            </a:pathLst>
          </a:custGeom>
          <a:gradFill rotWithShape="0">
            <a:gsLst>
              <a:gs pos="0">
                <a:srgbClr val="FF00FF"/>
              </a:gs>
              <a:gs pos="100000">
                <a:srgbClr val="729FCF"/>
              </a:gs>
            </a:gsLst>
            <a:lin ang="10800000"/>
          </a:gradFill>
          <a:ln>
            <a:solidFill>
              <a:srgbClr val="3465A4"/>
            </a:solidFill>
          </a:ln>
        </p:spPr>
        <p:style>
          <a:lnRef idx="0">
            <a:scrgbClr r="0" g="0" b="0"/>
          </a:lnRef>
          <a:fillRef idx="0">
            <a:scrgbClr r="0" g="0" b="0"/>
          </a:fillRef>
          <a:effectRef idx="0">
            <a:scrgbClr r="0" g="0" b="0"/>
          </a:effectRef>
          <a:fontRef idx="minor"/>
        </p:style>
      </p:sp>
      <p:sp>
        <p:nvSpPr>
          <p:cNvPr id="232" name="CustomShape 35"/>
          <p:cNvSpPr/>
          <p:nvPr/>
        </p:nvSpPr>
        <p:spPr>
          <a:xfrm rot="5400000">
            <a:off x="9002880" y="3240360"/>
            <a:ext cx="1005120" cy="717120"/>
          </a:xfrm>
          <a:custGeom>
            <a:avLst/>
            <a:gdLst/>
            <a:ahLst/>
            <a:cxnLst/>
            <a:rect l="l" t="t" r="r" b="b"/>
            <a:pathLst>
              <a:path w="144" h="122">
                <a:moveTo>
                  <a:pt x="85" y="69"/>
                </a:moveTo>
                <a:cubicBezTo>
                  <a:pt x="85" y="55"/>
                  <a:pt x="97" y="44"/>
                  <a:pt x="111" y="44"/>
                </a:cubicBezTo>
                <a:cubicBezTo>
                  <a:pt x="111" y="61"/>
                  <a:pt x="111" y="61"/>
                  <a:pt x="111" y="61"/>
                </a:cubicBezTo>
                <a:cubicBezTo>
                  <a:pt x="144" y="30"/>
                  <a:pt x="144" y="30"/>
                  <a:pt x="144" y="30"/>
                </a:cubicBezTo>
                <a:cubicBezTo>
                  <a:pt x="111" y="0"/>
                  <a:pt x="111" y="0"/>
                  <a:pt x="111" y="0"/>
                </a:cubicBezTo>
                <a:cubicBezTo>
                  <a:pt x="111" y="17"/>
                  <a:pt x="111" y="17"/>
                  <a:pt x="111" y="17"/>
                </a:cubicBezTo>
                <a:cubicBezTo>
                  <a:pt x="95" y="17"/>
                  <a:pt x="81" y="24"/>
                  <a:pt x="71" y="35"/>
                </a:cubicBezTo>
                <a:cubicBezTo>
                  <a:pt x="62" y="25"/>
                  <a:pt x="48" y="18"/>
                  <a:pt x="32" y="18"/>
                </a:cubicBezTo>
                <a:cubicBezTo>
                  <a:pt x="32" y="0"/>
                  <a:pt x="32" y="0"/>
                  <a:pt x="32" y="0"/>
                </a:cubicBezTo>
                <a:cubicBezTo>
                  <a:pt x="0" y="31"/>
                  <a:pt x="0" y="31"/>
                  <a:pt x="0" y="31"/>
                </a:cubicBezTo>
                <a:cubicBezTo>
                  <a:pt x="32" y="61"/>
                  <a:pt x="32" y="61"/>
                  <a:pt x="32" y="61"/>
                </a:cubicBezTo>
                <a:cubicBezTo>
                  <a:pt x="32" y="44"/>
                  <a:pt x="32" y="44"/>
                  <a:pt x="32" y="44"/>
                </a:cubicBezTo>
                <a:cubicBezTo>
                  <a:pt x="46" y="44"/>
                  <a:pt x="58" y="55"/>
                  <a:pt x="58" y="69"/>
                </a:cubicBezTo>
                <a:cubicBezTo>
                  <a:pt x="58" y="122"/>
                  <a:pt x="58" y="122"/>
                  <a:pt x="58" y="122"/>
                </a:cubicBezTo>
                <a:cubicBezTo>
                  <a:pt x="58" y="122"/>
                  <a:pt x="58" y="122"/>
                  <a:pt x="58" y="122"/>
                </a:cubicBezTo>
                <a:cubicBezTo>
                  <a:pt x="85" y="122"/>
                  <a:pt x="85" y="122"/>
                  <a:pt x="85" y="122"/>
                </a:cubicBezTo>
                <a:cubicBezTo>
                  <a:pt x="85" y="122"/>
                  <a:pt x="85" y="122"/>
                  <a:pt x="85" y="122"/>
                </a:cubicBezTo>
                <a:lnTo>
                  <a:pt x="85" y="69"/>
                </a:lnTo>
                <a:close/>
              </a:path>
            </a:pathLst>
          </a:custGeom>
          <a:solidFill>
            <a:srgbClr val="FF00FF"/>
          </a:solidFill>
          <a:ln>
            <a:solidFill>
              <a:srgbClr val="3465A4"/>
            </a:solidFill>
          </a:ln>
        </p:spPr>
        <p:style>
          <a:lnRef idx="0">
            <a:scrgbClr r="0" g="0" b="0"/>
          </a:lnRef>
          <a:fillRef idx="0">
            <a:scrgbClr r="0" g="0" b="0"/>
          </a:fillRef>
          <a:effectRef idx="0">
            <a:scrgbClr r="0" g="0" b="0"/>
          </a:effectRef>
          <a:fontRef idx="minor"/>
        </p:style>
      </p:sp>
      <p:sp>
        <p:nvSpPr>
          <p:cNvPr id="233" name="CustomShape 36"/>
          <p:cNvSpPr/>
          <p:nvPr/>
        </p:nvSpPr>
        <p:spPr>
          <a:xfrm>
            <a:off x="8946720" y="1728000"/>
            <a:ext cx="3048480" cy="388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800" b="0" strike="noStrike" spc="-1" dirty="0">
                <a:solidFill>
                  <a:srgbClr val="FFFFFF"/>
                </a:solidFill>
                <a:latin typeface="Arial"/>
                <a:ea typeface="DejaVu Sans"/>
              </a:rPr>
              <a:t>TIB:</a:t>
            </a:r>
            <a:endParaRPr lang="en-US" sz="1800" b="0" strike="noStrike" spc="-1" dirty="0">
              <a:latin typeface="Arial"/>
            </a:endParaRPr>
          </a:p>
          <a:p>
            <a:pPr>
              <a:lnSpc>
                <a:spcPct val="100000"/>
              </a:lnSpc>
            </a:pPr>
            <a:r>
              <a:rPr lang="en-US" sz="1800" b="0" strike="noStrike" spc="-1" dirty="0">
                <a:solidFill>
                  <a:srgbClr val="FFFFFF"/>
                </a:solidFill>
                <a:latin typeface="Arial"/>
                <a:ea typeface="DejaVu Sans"/>
              </a:rPr>
              <a:t>Libraries</a:t>
            </a:r>
            <a:endParaRPr lang="en-US" sz="1800" b="0" strike="noStrike" spc="-1" dirty="0">
              <a:latin typeface="Arial"/>
            </a:endParaRPr>
          </a:p>
          <a:p>
            <a:pPr algn="ctr">
              <a:lnSpc>
                <a:spcPct val="100000"/>
              </a:lnSpc>
            </a:pPr>
            <a:endParaRPr lang="en-US" sz="1800" b="0" strike="noStrike" spc="-1" dirty="0">
              <a:latin typeface="Arial"/>
            </a:endParaRPr>
          </a:p>
          <a:p>
            <a:pPr algn="ctr">
              <a:lnSpc>
                <a:spcPct val="100000"/>
              </a:lnSpc>
            </a:pPr>
            <a:endParaRPr lang="en-US" sz="1800" b="0" strike="noStrike" spc="-1" dirty="0">
              <a:latin typeface="Arial"/>
            </a:endParaRPr>
          </a:p>
          <a:p>
            <a:pPr algn="ctr">
              <a:lnSpc>
                <a:spcPct val="100000"/>
              </a:lnSpc>
            </a:pPr>
            <a:r>
              <a:rPr lang="en-US" sz="1800" b="0" strike="noStrike" spc="-1" dirty="0">
                <a:solidFill>
                  <a:srgbClr val="FFFFFF"/>
                </a:solidFill>
                <a:latin typeface="Arial"/>
                <a:ea typeface="DejaVu Sans"/>
              </a:rPr>
              <a:t> Compute </a:t>
            </a:r>
            <a:br>
              <a:rPr lang="en-US" sz="1800" b="0" strike="noStrike" spc="-1" dirty="0">
                <a:solidFill>
                  <a:srgbClr val="FFFFFF"/>
                </a:solidFill>
                <a:latin typeface="Arial"/>
                <a:ea typeface="DejaVu Sans"/>
              </a:rPr>
            </a:br>
            <a:r>
              <a:rPr lang="en-US" sz="1800" b="0" strike="noStrike" spc="-1" dirty="0">
                <a:solidFill>
                  <a:srgbClr val="FFFFFF"/>
                </a:solidFill>
                <a:latin typeface="Arial"/>
                <a:ea typeface="DejaVu Sans"/>
              </a:rPr>
              <a:t>Centers:</a:t>
            </a:r>
            <a:endParaRPr lang="en-US" sz="1800" b="0" strike="noStrike" spc="-1" dirty="0">
              <a:latin typeface="Arial"/>
            </a:endParaRPr>
          </a:p>
          <a:p>
            <a:pPr algn="ctr">
              <a:lnSpc>
                <a:spcPct val="100000"/>
              </a:lnSpc>
            </a:pPr>
            <a:r>
              <a:rPr lang="en-US" sz="1800" b="0" strike="noStrike" spc="-1" dirty="0">
                <a:solidFill>
                  <a:srgbClr val="FFFFFF"/>
                </a:solidFill>
                <a:latin typeface="Arial"/>
                <a:ea typeface="DejaVu Sans"/>
              </a:rPr>
              <a:t>        DESY, FZJ,</a:t>
            </a:r>
            <a:endParaRPr lang="en-US" sz="1800" b="0" strike="noStrike" spc="-1" dirty="0">
              <a:latin typeface="Arial"/>
            </a:endParaRPr>
          </a:p>
          <a:p>
            <a:pPr algn="ctr">
              <a:lnSpc>
                <a:spcPct val="100000"/>
              </a:lnSpc>
            </a:pPr>
            <a:r>
              <a:rPr lang="en-US" sz="1800" b="0" strike="noStrike" spc="-1" dirty="0">
                <a:solidFill>
                  <a:srgbClr val="FFFFFF"/>
                </a:solidFill>
                <a:latin typeface="Arial"/>
                <a:ea typeface="DejaVu Sans"/>
              </a:rPr>
              <a:t>   GSI, KIT,</a:t>
            </a:r>
            <a:endParaRPr lang="en-US" sz="1800" b="0" strike="noStrike" spc="-1" dirty="0">
              <a:latin typeface="Arial"/>
            </a:endParaRPr>
          </a:p>
          <a:p>
            <a:pPr algn="ctr">
              <a:lnSpc>
                <a:spcPct val="100000"/>
              </a:lnSpc>
            </a:pPr>
            <a:r>
              <a:rPr lang="en-US" sz="1800" b="0" strike="noStrike" spc="-1" dirty="0">
                <a:solidFill>
                  <a:srgbClr val="FFFFFF"/>
                </a:solidFill>
                <a:latin typeface="Arial"/>
                <a:ea typeface="DejaVu Sans"/>
              </a:rPr>
              <a:t>  LHLRZ,</a:t>
            </a:r>
            <a:endParaRPr lang="en-US" sz="1800" b="0" strike="noStrike" spc="-1" dirty="0">
              <a:latin typeface="Arial"/>
            </a:endParaRPr>
          </a:p>
          <a:p>
            <a:pPr algn="ctr">
              <a:lnSpc>
                <a:spcPct val="100000"/>
              </a:lnSpc>
            </a:pPr>
            <a:r>
              <a:rPr lang="en-US" sz="1800" b="0" strike="noStrike" spc="-1" dirty="0">
                <a:solidFill>
                  <a:srgbClr val="FFFFFF"/>
                </a:solidFill>
                <a:latin typeface="Arial"/>
                <a:ea typeface="DejaVu Sans"/>
              </a:rPr>
              <a:t>  MPCDF</a:t>
            </a:r>
            <a:endParaRPr lang="en-US" sz="1800" b="0" strike="noStrike" spc="-1" dirty="0">
              <a:latin typeface="Arial"/>
            </a:endParaRPr>
          </a:p>
          <a:p>
            <a:pPr algn="ctr">
              <a:lnSpc>
                <a:spcPct val="100000"/>
              </a:lnSpc>
            </a:pPr>
            <a:endParaRPr lang="en-US" sz="1800" b="0" strike="noStrike" spc="-1" dirty="0">
              <a:latin typeface="Arial"/>
            </a:endParaRPr>
          </a:p>
          <a:p>
            <a:pPr>
              <a:lnSpc>
                <a:spcPct val="100000"/>
              </a:lnSpc>
            </a:pPr>
            <a:r>
              <a:rPr lang="en-US" sz="1800" b="0" strike="noStrike" spc="-1" dirty="0" err="1">
                <a:solidFill>
                  <a:srgbClr val="FFFFFF"/>
                </a:solidFill>
                <a:latin typeface="Arial"/>
                <a:ea typeface="DejaVu Sans"/>
              </a:rPr>
              <a:t>Organisations</a:t>
            </a:r>
            <a:r>
              <a:rPr lang="en-US" sz="1800" b="0" strike="noStrike" spc="-1" dirty="0">
                <a:solidFill>
                  <a:srgbClr val="FFFFFF"/>
                </a:solidFill>
                <a:latin typeface="Arial"/>
                <a:ea typeface="DejaVu Sans"/>
              </a:rPr>
              <a:t>:</a:t>
            </a:r>
            <a:endParaRPr lang="en-US" sz="1800" b="0" strike="noStrike" spc="-1" dirty="0">
              <a:latin typeface="Arial"/>
            </a:endParaRPr>
          </a:p>
          <a:p>
            <a:pPr>
              <a:lnSpc>
                <a:spcPct val="100000"/>
              </a:lnSpc>
            </a:pPr>
            <a:r>
              <a:rPr lang="en-US" sz="1800" b="0" strike="noStrike" spc="-1" dirty="0">
                <a:solidFill>
                  <a:srgbClr val="FFFFFF"/>
                </a:solidFill>
                <a:latin typeface="Arial"/>
                <a:ea typeface="DejaVu Sans"/>
              </a:rPr>
              <a:t>AG, DPG </a:t>
            </a:r>
            <a:r>
              <a:rPr lang="en-US" sz="1700" b="0" strike="noStrike" spc="-1" dirty="0">
                <a:solidFill>
                  <a:srgbClr val="FFFFFF"/>
                </a:solidFill>
                <a:latin typeface="Arial"/>
                <a:ea typeface="DejaVu Sans"/>
              </a:rPr>
              <a:t> </a:t>
            </a:r>
            <a:endParaRPr lang="en-US" sz="1700" b="0" strike="noStrike" spc="-1" dirty="0">
              <a:latin typeface="Arial"/>
            </a:endParaRPr>
          </a:p>
        </p:txBody>
      </p:sp>
    </p:spTree>
    <p:extLst>
      <p:ext uri="{BB962C8B-B14F-4D97-AF65-F5344CB8AC3E}">
        <p14:creationId xmlns:p14="http://schemas.microsoft.com/office/powerpoint/2010/main" val="3565933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en-US"/>
              <a:t>TA7: Training, Education &amp; Public Outreach</a:t>
            </a:r>
          </a:p>
        </p:txBody>
      </p:sp>
      <p:sp>
        <p:nvSpPr>
          <p:cNvPr id="6" name="Inhaltsplatzhalter 5">
            <a:extLst>
              <a:ext uri="{FF2B5EF4-FFF2-40B4-BE49-F238E27FC236}">
                <a16:creationId xmlns:a16="http://schemas.microsoft.com/office/drawing/2014/main" id="{66438989-DCF4-104A-AD6E-BC317F1A857B}"/>
              </a:ext>
            </a:extLst>
          </p:cNvPr>
          <p:cNvSpPr>
            <a:spLocks noGrp="1"/>
          </p:cNvSpPr>
          <p:nvPr>
            <p:ph idx="1"/>
          </p:nvPr>
        </p:nvSpPr>
        <p:spPr>
          <a:xfrm>
            <a:off x="407988" y="1556792"/>
            <a:ext cx="5616575" cy="4859884"/>
          </a:xfrm>
        </p:spPr>
        <p:txBody>
          <a:bodyPr/>
          <a:lstStyle/>
          <a:p>
            <a:pPr marL="0" indent="0">
              <a:buNone/>
            </a:pPr>
            <a:r>
              <a:rPr lang="en-US" b="1"/>
              <a:t>Challenges</a:t>
            </a:r>
          </a:p>
          <a:p>
            <a:r>
              <a:rPr lang="en-US" u="sng"/>
              <a:t>Research:</a:t>
            </a:r>
            <a:r>
              <a:rPr lang="en-US"/>
              <a:t> Education in data science on the project, learning by doing as needed, not very sustainable.</a:t>
            </a:r>
          </a:p>
          <a:p>
            <a:r>
              <a:rPr lang="en-US" u="sng"/>
              <a:t>Career:</a:t>
            </a:r>
            <a:r>
              <a:rPr lang="en-US"/>
              <a:t> Brain drain owing to lack of career options, lower pay, gender gap.</a:t>
            </a:r>
          </a:p>
          <a:p>
            <a:r>
              <a:rPr lang="en-US" u="sng"/>
              <a:t>University:</a:t>
            </a:r>
            <a:r>
              <a:rPr lang="en-US"/>
              <a:t> physics curricula lack data science, big data management and advanced programming</a:t>
            </a:r>
          </a:p>
          <a:p>
            <a:r>
              <a:rPr lang="en-US" u="sng"/>
              <a:t>Public outreach:</a:t>
            </a:r>
            <a:r>
              <a:rPr lang="en-US"/>
              <a:t> Dependent on sporadic resource allocation and lack of national coordination</a:t>
            </a:r>
          </a:p>
          <a:p>
            <a:r>
              <a:rPr lang="en-US" u="sng"/>
              <a:t>Public:</a:t>
            </a:r>
            <a:r>
              <a:rPr lang="en-US"/>
              <a:t> participation rather passive, little everyday context and basics. </a:t>
            </a:r>
          </a:p>
          <a:p>
            <a:r>
              <a:rPr lang="en-US" u="sng"/>
              <a:t>Physics at school:</a:t>
            </a:r>
            <a:r>
              <a:rPr lang="en-US"/>
              <a:t> Declining student numbers, gender gap, lack of data science.</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4" name="Text Placeholder 3">
            <a:extLst>
              <a:ext uri="{FF2B5EF4-FFF2-40B4-BE49-F238E27FC236}">
                <a16:creationId xmlns:a16="http://schemas.microsoft.com/office/drawing/2014/main" id="{2D6ABD96-B493-2F41-9F6E-9CB27CB074C3}"/>
              </a:ext>
            </a:extLst>
          </p:cNvPr>
          <p:cNvSpPr>
            <a:spLocks noGrp="1"/>
          </p:cNvSpPr>
          <p:nvPr>
            <p:ph type="body" sz="quarter" idx="13"/>
          </p:nvPr>
        </p:nvSpPr>
        <p:spPr/>
        <p:txBody>
          <a:bodyPr/>
          <a:lstStyle/>
          <a:p>
            <a:r>
              <a:rPr lang="en-US"/>
              <a:t>Preparation for data challenges and promotion of data science expertise, for professionals, students, pupils and the general public. </a:t>
            </a:r>
          </a:p>
        </p:txBody>
      </p:sp>
      <p:sp>
        <p:nvSpPr>
          <p:cNvPr id="11" name="Inhaltsplatzhalter 10">
            <a:extLst>
              <a:ext uri="{FF2B5EF4-FFF2-40B4-BE49-F238E27FC236}">
                <a16:creationId xmlns:a16="http://schemas.microsoft.com/office/drawing/2014/main" id="{204DD8CA-40F3-724E-88FB-BD220EDB1DB0}"/>
              </a:ext>
            </a:extLst>
          </p:cNvPr>
          <p:cNvSpPr>
            <a:spLocks noGrp="1"/>
          </p:cNvSpPr>
          <p:nvPr>
            <p:ph idx="14"/>
          </p:nvPr>
        </p:nvSpPr>
        <p:spPr>
          <a:xfrm>
            <a:off x="6167439" y="1556792"/>
            <a:ext cx="5616574" cy="4859884"/>
          </a:xfrm>
        </p:spPr>
        <p:txBody>
          <a:bodyPr/>
          <a:lstStyle/>
          <a:p>
            <a:pPr marL="0" indent="0">
              <a:buNone/>
            </a:pPr>
            <a:r>
              <a:rPr lang="en-US" b="1"/>
              <a:t>Mission</a:t>
            </a:r>
          </a:p>
          <a:p>
            <a:r>
              <a:rPr lang="en-US"/>
              <a:t>Identify and address short and long-term needs in formal, vocational and public education and training</a:t>
            </a:r>
          </a:p>
          <a:p>
            <a:r>
              <a:rPr lang="en-US"/>
              <a:t>Guidance and support w.r.t the implementation of best practices, career advancement, gender equality </a:t>
            </a:r>
          </a:p>
          <a:p>
            <a:r>
              <a:rPr lang="en-US"/>
              <a:t>Provide and coordinate open access to data and training resources; establish a hub and contact point for information and activities.</a:t>
            </a:r>
          </a:p>
          <a:p>
            <a:r>
              <a:rPr lang="en-US"/>
              <a:t>Coordination and initiation of educational, outreach and citizen science programs in existing and new structures.</a:t>
            </a:r>
          </a:p>
          <a:p>
            <a:endParaRPr lang="en-US"/>
          </a:p>
        </p:txBody>
      </p:sp>
    </p:spTree>
    <p:extLst>
      <p:ext uri="{BB962C8B-B14F-4D97-AF65-F5344CB8AC3E}">
        <p14:creationId xmlns:p14="http://schemas.microsoft.com/office/powerpoint/2010/main" val="2610976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7" name="Rounded Rectangle 6"/>
          <p:cNvSpPr/>
          <p:nvPr/>
        </p:nvSpPr>
        <p:spPr>
          <a:xfrm>
            <a:off x="767408" y="840947"/>
            <a:ext cx="2626106" cy="3799406"/>
          </a:xfrm>
          <a:prstGeom prst="round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br>
              <a:rPr lang="en-US">
                <a:solidFill>
                  <a:srgbClr val="FFC000"/>
                </a:solidFill>
              </a:rPr>
            </a:br>
            <a:r>
              <a:rPr lang="en-US" b="1">
                <a:solidFill>
                  <a:srgbClr val="FFFF00"/>
                </a:solidFill>
              </a:rPr>
              <a:t>Experts</a:t>
            </a:r>
          </a:p>
          <a:p>
            <a:pPr algn="ctr"/>
            <a:br>
              <a:rPr lang="en-US"/>
            </a:br>
            <a:endParaRPr lang="en-US"/>
          </a:p>
          <a:p>
            <a:pPr algn="ctr"/>
            <a:r>
              <a:rPr lang="en-US">
                <a:solidFill>
                  <a:schemeClr val="tx1"/>
                </a:solidFill>
              </a:rPr>
              <a:t>Support expert knowledge and career development</a:t>
            </a:r>
            <a:br>
              <a:rPr lang="en-US">
                <a:solidFill>
                  <a:schemeClr val="tx1"/>
                </a:solidFill>
              </a:rPr>
            </a:br>
            <a:br>
              <a:rPr lang="en-US">
                <a:solidFill>
                  <a:schemeClr val="tx1"/>
                </a:solidFill>
              </a:rPr>
            </a:br>
            <a:endParaRPr lang="en-US"/>
          </a:p>
          <a:p>
            <a:pPr algn="ctr"/>
            <a:r>
              <a:rPr lang="en-US"/>
              <a:t>Provide data and teaching resources</a:t>
            </a:r>
          </a:p>
        </p:txBody>
      </p:sp>
      <p:sp>
        <p:nvSpPr>
          <p:cNvPr id="8" name="TextBox 7"/>
          <p:cNvSpPr txBox="1"/>
          <p:nvPr/>
        </p:nvSpPr>
        <p:spPr>
          <a:xfrm>
            <a:off x="1062460" y="230145"/>
            <a:ext cx="2027220" cy="523220"/>
          </a:xfrm>
          <a:prstGeom prst="rect">
            <a:avLst/>
          </a:prstGeom>
          <a:solidFill>
            <a:schemeClr val="accent1"/>
          </a:solidFill>
          <a:ln>
            <a:noFill/>
          </a:ln>
        </p:spPr>
        <p:txBody>
          <a:bodyPr wrap="square" rtlCol="0">
            <a:spAutoFit/>
          </a:bodyPr>
          <a:lstStyle/>
          <a:p>
            <a:pPr algn="ctr"/>
            <a:r>
              <a:rPr lang="en-US" sz="2800">
                <a:solidFill>
                  <a:schemeClr val="bg1"/>
                </a:solidFill>
              </a:rPr>
              <a:t>Training</a:t>
            </a:r>
            <a:endParaRPr lang="en-US">
              <a:solidFill>
                <a:schemeClr val="bg1"/>
              </a:solidFill>
            </a:endParaRPr>
          </a:p>
        </p:txBody>
      </p:sp>
      <p:sp>
        <p:nvSpPr>
          <p:cNvPr id="9" name="Rounded Rectangle 8"/>
          <p:cNvSpPr/>
          <p:nvPr/>
        </p:nvSpPr>
        <p:spPr>
          <a:xfrm>
            <a:off x="3609539" y="840947"/>
            <a:ext cx="2558469" cy="3799406"/>
          </a:xfrm>
          <a:prstGeom prst="round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a:solidFill>
                  <a:srgbClr val="FFFF00"/>
                </a:solidFill>
              </a:rPr>
              <a:t>Universities:</a:t>
            </a:r>
          </a:p>
          <a:p>
            <a:pPr algn="ctr"/>
            <a:r>
              <a:rPr lang="en-US" b="1">
                <a:solidFill>
                  <a:srgbClr val="FFFF00"/>
                </a:solidFill>
              </a:rPr>
              <a:t>Teachers and Students</a:t>
            </a:r>
          </a:p>
          <a:p>
            <a:pPr algn="ctr"/>
            <a:endParaRPr lang="en-US">
              <a:solidFill>
                <a:srgbClr val="FFFF00"/>
              </a:solidFill>
            </a:endParaRPr>
          </a:p>
          <a:p>
            <a:pPr algn="ctr"/>
            <a:r>
              <a:rPr lang="en-US">
                <a:solidFill>
                  <a:schemeClr val="tx1"/>
                </a:solidFill>
              </a:rPr>
              <a:t>Focused support for education and career deveopment</a:t>
            </a:r>
          </a:p>
          <a:p>
            <a:pPr algn="ctr"/>
            <a:endParaRPr lang="en-US"/>
          </a:p>
          <a:p>
            <a:pPr algn="ctr"/>
            <a:r>
              <a:rPr lang="en-US"/>
              <a:t>Education and data resources, on-site and online seminars</a:t>
            </a:r>
          </a:p>
        </p:txBody>
      </p:sp>
      <p:sp>
        <p:nvSpPr>
          <p:cNvPr id="10" name="Rounded Rectangle 9"/>
          <p:cNvSpPr/>
          <p:nvPr/>
        </p:nvSpPr>
        <p:spPr>
          <a:xfrm>
            <a:off x="6421037" y="825449"/>
            <a:ext cx="2843315" cy="3799406"/>
          </a:xfrm>
          <a:prstGeom prst="round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b="1">
                <a:solidFill>
                  <a:srgbClr val="FFFF00"/>
                </a:solidFill>
              </a:rPr>
              <a:t>Scientists, Media, School,  Public</a:t>
            </a:r>
          </a:p>
          <a:p>
            <a:pPr algn="ctr"/>
            <a:br>
              <a:rPr lang="en-US">
                <a:solidFill>
                  <a:schemeClr val="tx1"/>
                </a:solidFill>
              </a:rPr>
            </a:br>
            <a:endParaRPr lang="en-US">
              <a:solidFill>
                <a:schemeClr val="tx1"/>
              </a:solidFill>
            </a:endParaRPr>
          </a:p>
          <a:p>
            <a:pPr algn="ctr"/>
            <a:r>
              <a:rPr lang="en-US">
                <a:solidFill>
                  <a:schemeClr val="tx1"/>
                </a:solidFill>
              </a:rPr>
              <a:t>communicate, </a:t>
            </a:r>
            <a:br>
              <a:rPr lang="en-US">
                <a:solidFill>
                  <a:schemeClr val="tx1"/>
                </a:solidFill>
              </a:rPr>
            </a:br>
            <a:r>
              <a:rPr lang="en-US">
                <a:solidFill>
                  <a:schemeClr val="tx1"/>
                </a:solidFill>
              </a:rPr>
              <a:t>support young talent, strengthen schools</a:t>
            </a:r>
            <a:br>
              <a:rPr lang="en-US">
                <a:solidFill>
                  <a:schemeClr val="tx1"/>
                </a:solidFill>
              </a:rPr>
            </a:br>
            <a:endParaRPr lang="en-US">
              <a:solidFill>
                <a:schemeClr val="tx1"/>
              </a:solidFill>
            </a:endParaRPr>
          </a:p>
          <a:p>
            <a:pPr algn="ctr"/>
            <a:r>
              <a:rPr lang="en-US"/>
              <a:t>Communication training, school-academy networks, events, Resources</a:t>
            </a:r>
          </a:p>
        </p:txBody>
      </p:sp>
      <p:sp>
        <p:nvSpPr>
          <p:cNvPr id="11" name="TextBox 10"/>
          <p:cNvSpPr txBox="1"/>
          <p:nvPr/>
        </p:nvSpPr>
        <p:spPr>
          <a:xfrm>
            <a:off x="3859684" y="232480"/>
            <a:ext cx="2164308" cy="523220"/>
          </a:xfrm>
          <a:prstGeom prst="rect">
            <a:avLst/>
          </a:prstGeom>
          <a:solidFill>
            <a:schemeClr val="accent1"/>
          </a:solidFill>
          <a:ln>
            <a:noFill/>
          </a:ln>
        </p:spPr>
        <p:txBody>
          <a:bodyPr wrap="square" rtlCol="0">
            <a:spAutoFit/>
          </a:bodyPr>
          <a:lstStyle/>
          <a:p>
            <a:pPr algn="ctr"/>
            <a:r>
              <a:rPr lang="en-US" sz="2800">
                <a:solidFill>
                  <a:schemeClr val="bg1"/>
                </a:solidFill>
              </a:rPr>
              <a:t>Education</a:t>
            </a:r>
            <a:endParaRPr lang="en-US">
              <a:solidFill>
                <a:schemeClr val="bg1"/>
              </a:solidFill>
            </a:endParaRPr>
          </a:p>
        </p:txBody>
      </p:sp>
      <p:sp>
        <p:nvSpPr>
          <p:cNvPr id="12" name="TextBox 11"/>
          <p:cNvSpPr txBox="1"/>
          <p:nvPr/>
        </p:nvSpPr>
        <p:spPr>
          <a:xfrm>
            <a:off x="6600056" y="230145"/>
            <a:ext cx="2448272" cy="523220"/>
          </a:xfrm>
          <a:prstGeom prst="rect">
            <a:avLst/>
          </a:prstGeom>
          <a:solidFill>
            <a:schemeClr val="accent1"/>
          </a:solidFill>
          <a:ln>
            <a:noFill/>
          </a:ln>
        </p:spPr>
        <p:txBody>
          <a:bodyPr wrap="square" rtlCol="0">
            <a:spAutoFit/>
          </a:bodyPr>
          <a:lstStyle/>
          <a:p>
            <a:pPr algn="ctr"/>
            <a:r>
              <a:rPr lang="en-US" sz="2800">
                <a:solidFill>
                  <a:schemeClr val="bg1"/>
                </a:solidFill>
              </a:rPr>
              <a:t>Outreach</a:t>
            </a:r>
            <a:endParaRPr lang="en-US">
              <a:solidFill>
                <a:schemeClr val="bg1"/>
              </a:solidFill>
            </a:endParaRPr>
          </a:p>
        </p:txBody>
      </p:sp>
      <p:pic>
        <p:nvPicPr>
          <p:cNvPr id="13" name="Picture 12"/>
          <p:cNvPicPr>
            <a:picLocks noChangeAspect="1"/>
          </p:cNvPicPr>
          <p:nvPr/>
        </p:nvPicPr>
        <p:blipFill rotWithShape="1">
          <a:blip r:embed="rId2"/>
          <a:srcRect t="35018" b="17474"/>
          <a:stretch/>
        </p:blipFill>
        <p:spPr>
          <a:xfrm>
            <a:off x="6363942" y="4705924"/>
            <a:ext cx="5723527" cy="1811272"/>
          </a:xfrm>
          <a:prstGeom prst="rect">
            <a:avLst/>
          </a:prstGeom>
        </p:spPr>
      </p:pic>
      <p:pic>
        <p:nvPicPr>
          <p:cNvPr id="14" name="Picture 13"/>
          <p:cNvPicPr>
            <a:picLocks noChangeAspect="1"/>
          </p:cNvPicPr>
          <p:nvPr/>
        </p:nvPicPr>
        <p:blipFill rotWithShape="1">
          <a:blip r:embed="rId3"/>
          <a:srcRect l="14745" t="1483" r="14069" b="16517"/>
          <a:stretch/>
        </p:blipFill>
        <p:spPr>
          <a:xfrm>
            <a:off x="3776976" y="4716141"/>
            <a:ext cx="2355972" cy="1809203"/>
          </a:xfrm>
          <a:prstGeom prst="rect">
            <a:avLst/>
          </a:prstGeom>
        </p:spPr>
      </p:pic>
      <p:pic>
        <p:nvPicPr>
          <p:cNvPr id="15" name="Picture 14"/>
          <p:cNvPicPr>
            <a:picLocks noChangeAspect="1"/>
          </p:cNvPicPr>
          <p:nvPr/>
        </p:nvPicPr>
        <p:blipFill rotWithShape="1">
          <a:blip r:embed="rId4"/>
          <a:srcRect l="2583" t="7517" b="30508"/>
          <a:stretch/>
        </p:blipFill>
        <p:spPr>
          <a:xfrm>
            <a:off x="61457" y="4705925"/>
            <a:ext cx="3523268" cy="1811272"/>
          </a:xfrm>
          <a:prstGeom prst="rect">
            <a:avLst/>
          </a:prstGeom>
        </p:spPr>
      </p:pic>
      <p:sp>
        <p:nvSpPr>
          <p:cNvPr id="17" name="TextBox 16"/>
          <p:cNvSpPr txBox="1"/>
          <p:nvPr/>
        </p:nvSpPr>
        <p:spPr>
          <a:xfrm>
            <a:off x="9301929" y="230145"/>
            <a:ext cx="2698727" cy="523220"/>
          </a:xfrm>
          <a:prstGeom prst="rect">
            <a:avLst/>
          </a:prstGeom>
          <a:solidFill>
            <a:schemeClr val="accent1"/>
          </a:solidFill>
          <a:ln>
            <a:noFill/>
          </a:ln>
        </p:spPr>
        <p:txBody>
          <a:bodyPr wrap="square" rtlCol="0">
            <a:spAutoFit/>
          </a:bodyPr>
          <a:lstStyle/>
          <a:p>
            <a:pPr algn="ctr"/>
            <a:r>
              <a:rPr lang="en-US" sz="2800">
                <a:solidFill>
                  <a:schemeClr val="bg1"/>
                </a:solidFill>
              </a:rPr>
              <a:t>Citizen Science</a:t>
            </a:r>
            <a:endParaRPr lang="en-US" sz="1600">
              <a:solidFill>
                <a:schemeClr val="bg1"/>
              </a:solidFill>
            </a:endParaRPr>
          </a:p>
        </p:txBody>
      </p:sp>
      <p:sp>
        <p:nvSpPr>
          <p:cNvPr id="18" name="Rounded Rectangle 17"/>
          <p:cNvSpPr/>
          <p:nvPr/>
        </p:nvSpPr>
        <p:spPr>
          <a:xfrm>
            <a:off x="9480376" y="840947"/>
            <a:ext cx="2448272" cy="3783908"/>
          </a:xfrm>
          <a:prstGeom prst="roundRect">
            <a:avLst>
              <a:gd name="adj" fmla="val 17122"/>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a:solidFill>
                  <a:srgbClr val="FFFF00"/>
                </a:solidFill>
              </a:rPr>
              <a:t>Amateurs</a:t>
            </a:r>
          </a:p>
          <a:p>
            <a:pPr algn="ctr"/>
            <a:r>
              <a:rPr lang="en-US" b="1">
                <a:solidFill>
                  <a:srgbClr val="FFFF00"/>
                </a:solidFill>
              </a:rPr>
              <a:t>Public</a:t>
            </a:r>
          </a:p>
          <a:p>
            <a:pPr algn="ctr"/>
            <a:endParaRPr lang="en-US"/>
          </a:p>
          <a:p>
            <a:pPr algn="ctr"/>
            <a:r>
              <a:rPr lang="en-US">
                <a:solidFill>
                  <a:schemeClr val="tx1"/>
                </a:solidFill>
              </a:rPr>
              <a:t>To further engagement &amp; understanding „democratize“ research</a:t>
            </a:r>
          </a:p>
          <a:p>
            <a:pPr algn="ctr"/>
            <a:endParaRPr lang="en-US"/>
          </a:p>
          <a:p>
            <a:pPr algn="ctr"/>
            <a:r>
              <a:rPr lang="en-US"/>
              <a:t>Online projects and –campaigns</a:t>
            </a:r>
          </a:p>
          <a:p>
            <a:pPr algn="ctr"/>
            <a:endParaRPr lang="en-US"/>
          </a:p>
        </p:txBody>
      </p:sp>
      <p:sp>
        <p:nvSpPr>
          <p:cNvPr id="19" name="TextBox 18"/>
          <p:cNvSpPr txBox="1"/>
          <p:nvPr/>
        </p:nvSpPr>
        <p:spPr>
          <a:xfrm rot="18050118">
            <a:off x="-122072" y="1160151"/>
            <a:ext cx="1102802" cy="461665"/>
          </a:xfrm>
          <a:prstGeom prst="rect">
            <a:avLst/>
          </a:prstGeom>
          <a:noFill/>
        </p:spPr>
        <p:txBody>
          <a:bodyPr wrap="none" rtlCol="0">
            <a:spAutoFit/>
          </a:bodyPr>
          <a:lstStyle/>
          <a:p>
            <a:r>
              <a:rPr lang="en-US" sz="2400" b="1">
                <a:solidFill>
                  <a:schemeClr val="accent1"/>
                </a:solidFill>
              </a:rPr>
              <a:t>Target</a:t>
            </a:r>
            <a:endParaRPr lang="en-US" sz="1600" b="1">
              <a:solidFill>
                <a:schemeClr val="accent1"/>
              </a:solidFill>
            </a:endParaRPr>
          </a:p>
        </p:txBody>
      </p:sp>
      <p:sp>
        <p:nvSpPr>
          <p:cNvPr id="20" name="Rectangle 19"/>
          <p:cNvSpPr/>
          <p:nvPr/>
        </p:nvSpPr>
        <p:spPr>
          <a:xfrm rot="18000632">
            <a:off x="-28390" y="2059024"/>
            <a:ext cx="867545" cy="461665"/>
          </a:xfrm>
          <a:prstGeom prst="rect">
            <a:avLst/>
          </a:prstGeom>
        </p:spPr>
        <p:txBody>
          <a:bodyPr wrap="none">
            <a:spAutoFit/>
          </a:bodyPr>
          <a:lstStyle/>
          <a:p>
            <a:r>
              <a:rPr lang="en-US" sz="2400" b="1">
                <a:solidFill>
                  <a:schemeClr val="accent1"/>
                </a:solidFill>
              </a:rPr>
              <a:t>Goal</a:t>
            </a:r>
          </a:p>
        </p:txBody>
      </p:sp>
      <p:sp>
        <p:nvSpPr>
          <p:cNvPr id="21" name="Rectangle 20"/>
          <p:cNvSpPr/>
          <p:nvPr/>
        </p:nvSpPr>
        <p:spPr>
          <a:xfrm rot="18050114">
            <a:off x="-373936" y="3309101"/>
            <a:ext cx="1606530" cy="461665"/>
          </a:xfrm>
          <a:prstGeom prst="rect">
            <a:avLst/>
          </a:prstGeom>
        </p:spPr>
        <p:txBody>
          <a:bodyPr wrap="none">
            <a:spAutoFit/>
          </a:bodyPr>
          <a:lstStyle/>
          <a:p>
            <a:r>
              <a:rPr lang="en-US" sz="2400" b="1">
                <a:solidFill>
                  <a:schemeClr val="accent1"/>
                </a:solidFill>
              </a:rPr>
              <a:t>Measures</a:t>
            </a:r>
          </a:p>
        </p:txBody>
      </p:sp>
    </p:spTree>
    <p:extLst>
      <p:ext uri="{BB962C8B-B14F-4D97-AF65-F5344CB8AC3E}">
        <p14:creationId xmlns:p14="http://schemas.microsoft.com/office/powerpoint/2010/main" val="1393276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0"/>
            <a:ext cx="12192000" cy="6858000"/>
          </a:xfrm>
          <a:prstGeom prst="rect">
            <a:avLst/>
          </a:prstGeom>
          <a:solidFill>
            <a:schemeClr val="accent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el 1"/>
          <p:cNvSpPr>
            <a:spLocks noGrp="1"/>
          </p:cNvSpPr>
          <p:nvPr>
            <p:ph type="ctrTitle"/>
          </p:nvPr>
        </p:nvSpPr>
        <p:spPr/>
        <p:txBody>
          <a:bodyPr/>
          <a:lstStyle/>
          <a:p>
            <a:r>
              <a:rPr lang="en-US" dirty="0"/>
              <a:t>Other General Remarks</a:t>
            </a:r>
          </a:p>
        </p:txBody>
      </p:sp>
    </p:spTree>
    <p:extLst>
      <p:ext uri="{BB962C8B-B14F-4D97-AF65-F5344CB8AC3E}">
        <p14:creationId xmlns:p14="http://schemas.microsoft.com/office/powerpoint/2010/main" val="657011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en-US"/>
              <a:t>Collaborations with Other Consortia</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9" name="Textplatzhalter 8">
            <a:extLst>
              <a:ext uri="{FF2B5EF4-FFF2-40B4-BE49-F238E27FC236}">
                <a16:creationId xmlns:a16="http://schemas.microsoft.com/office/drawing/2014/main" id="{B4A451FE-CB1B-334B-A4BA-7F5C6DA8FCE9}"/>
              </a:ext>
            </a:extLst>
          </p:cNvPr>
          <p:cNvSpPr>
            <a:spLocks noGrp="1"/>
          </p:cNvSpPr>
          <p:nvPr>
            <p:ph type="body" sz="quarter" idx="13"/>
          </p:nvPr>
        </p:nvSpPr>
        <p:spPr/>
        <p:txBody>
          <a:bodyPr/>
          <a:lstStyle/>
          <a:p>
            <a:r>
              <a:rPr lang="en-US"/>
              <a:t>List not yet final</a:t>
            </a:r>
          </a:p>
        </p:txBody>
      </p:sp>
      <p:sp>
        <p:nvSpPr>
          <p:cNvPr id="11" name="TextBox 10">
            <a:extLst>
              <a:ext uri="{FF2B5EF4-FFF2-40B4-BE49-F238E27FC236}">
                <a16:creationId xmlns:a16="http://schemas.microsoft.com/office/drawing/2014/main" id="{B1347FF1-93B1-4449-9616-8B301A58CEAC}"/>
              </a:ext>
            </a:extLst>
          </p:cNvPr>
          <p:cNvSpPr txBox="1"/>
          <p:nvPr/>
        </p:nvSpPr>
        <p:spPr>
          <a:xfrm>
            <a:off x="394693" y="1340768"/>
            <a:ext cx="10885883" cy="3600986"/>
          </a:xfrm>
          <a:prstGeom prst="rect">
            <a:avLst/>
          </a:prstGeom>
          <a:noFill/>
        </p:spPr>
        <p:txBody>
          <a:bodyPr wrap="square" rtlCol="0">
            <a:spAutoFit/>
          </a:bodyPr>
          <a:lstStyle/>
          <a:p>
            <a:pPr>
              <a:spcAft>
                <a:spcPts val="400"/>
              </a:spcAft>
            </a:pPr>
            <a:r>
              <a:rPr lang="en-US"/>
              <a:t>Already now established numerous collaborations with other consortia – important for the development of a future comprehensive NFDI: </a:t>
            </a:r>
          </a:p>
          <a:p>
            <a:pPr marL="285750" indent="-285750">
              <a:spcAft>
                <a:spcPts val="400"/>
              </a:spcAft>
              <a:buFont typeface="Wingdings" pitchFamily="2" charset="2"/>
              <a:buChar char="§"/>
            </a:pPr>
            <a:r>
              <a:rPr lang="en-US"/>
              <a:t>MaRDI (mathematics)</a:t>
            </a:r>
          </a:p>
          <a:p>
            <a:pPr marL="285750" indent="-285750">
              <a:spcAft>
                <a:spcPts val="400"/>
              </a:spcAft>
              <a:buFont typeface="Wingdings" pitchFamily="2" charset="2"/>
              <a:buChar char="§"/>
            </a:pPr>
            <a:r>
              <a:rPr lang="en-US"/>
              <a:t>NFDI4HPC/NFDIxC</a:t>
            </a:r>
          </a:p>
          <a:p>
            <a:pPr marL="285750" indent="-285750">
              <a:spcAft>
                <a:spcPts val="400"/>
              </a:spcAft>
              <a:buFont typeface="Wingdings" pitchFamily="2" charset="2"/>
              <a:buChar char="§"/>
            </a:pPr>
            <a:r>
              <a:rPr lang="en-US"/>
              <a:t>NFDI4Earth</a:t>
            </a:r>
          </a:p>
          <a:p>
            <a:pPr marL="285750" indent="-285750">
              <a:spcAft>
                <a:spcPts val="400"/>
              </a:spcAft>
              <a:buFont typeface="Wingdings" pitchFamily="2" charset="2"/>
              <a:buChar char="§"/>
            </a:pPr>
            <a:r>
              <a:rPr lang="en-US"/>
              <a:t>NFDI4Ing</a:t>
            </a:r>
          </a:p>
          <a:p>
            <a:pPr marL="285750" indent="-285750">
              <a:spcAft>
                <a:spcPts val="400"/>
              </a:spcAft>
              <a:buFont typeface="Wingdings" pitchFamily="2" charset="2"/>
              <a:buChar char="§"/>
            </a:pPr>
            <a:r>
              <a:rPr lang="en-US"/>
              <a:t>NFDI4Microbiota</a:t>
            </a:r>
          </a:p>
          <a:p>
            <a:pPr marL="285750" indent="-285750">
              <a:spcAft>
                <a:spcPts val="400"/>
              </a:spcAft>
              <a:buFont typeface="Wingdings" pitchFamily="2" charset="2"/>
              <a:buChar char="§"/>
            </a:pPr>
            <a:r>
              <a:rPr lang="en-US"/>
              <a:t>NFDI4Culture</a:t>
            </a:r>
          </a:p>
          <a:p>
            <a:pPr marL="285750" indent="-285750">
              <a:spcAft>
                <a:spcPts val="400"/>
              </a:spcAft>
              <a:buFont typeface="Wingdings" pitchFamily="2" charset="2"/>
              <a:buChar char="§"/>
            </a:pPr>
            <a:r>
              <a:rPr lang="en-US"/>
              <a:t>(DAPHNE)</a:t>
            </a:r>
          </a:p>
          <a:p>
            <a:pPr marL="285750" indent="-285750">
              <a:spcAft>
                <a:spcPts val="400"/>
              </a:spcAft>
              <a:buFont typeface="Wingdings" pitchFamily="2" charset="2"/>
              <a:buChar char="§"/>
            </a:pPr>
            <a:r>
              <a:rPr lang="en-US"/>
              <a:t>(FAIRMat)</a:t>
            </a:r>
          </a:p>
          <a:p>
            <a:pPr marL="285750" indent="-285750">
              <a:spcAft>
                <a:spcPts val="400"/>
              </a:spcAft>
              <a:buFont typeface="Wingdings" pitchFamily="2" charset="2"/>
              <a:buChar char="§"/>
            </a:pPr>
            <a:r>
              <a:rPr lang="en-US"/>
              <a:t>...</a:t>
            </a:r>
          </a:p>
        </p:txBody>
      </p:sp>
    </p:spTree>
    <p:extLst>
      <p:ext uri="{BB962C8B-B14F-4D97-AF65-F5344CB8AC3E}">
        <p14:creationId xmlns:p14="http://schemas.microsoft.com/office/powerpoint/2010/main" val="5956035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a:t>Services</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9" name="Textplatzhalter 8">
            <a:extLst>
              <a:ext uri="{FF2B5EF4-FFF2-40B4-BE49-F238E27FC236}">
                <a16:creationId xmlns:a16="http://schemas.microsoft.com/office/drawing/2014/main" id="{B4A451FE-CB1B-334B-A4BA-7F5C6DA8FCE9}"/>
              </a:ext>
            </a:extLst>
          </p:cNvPr>
          <p:cNvSpPr>
            <a:spLocks noGrp="1"/>
          </p:cNvSpPr>
          <p:nvPr>
            <p:ph type="body" sz="quarter" idx="13"/>
          </p:nvPr>
        </p:nvSpPr>
        <p:spPr/>
        <p:txBody>
          <a:bodyPr/>
          <a:lstStyle/>
          <a:p>
            <a:r>
              <a:rPr lang="de-DE" dirty="0" err="1"/>
              <a:t>Offered</a:t>
            </a:r>
            <a:r>
              <a:rPr lang="de-DE" dirty="0"/>
              <a:t> </a:t>
            </a:r>
            <a:r>
              <a:rPr lang="de-DE" dirty="0" err="1"/>
              <a:t>by</a:t>
            </a:r>
            <a:r>
              <a:rPr lang="de-DE" dirty="0"/>
              <a:t> PUNCH4NFDI</a:t>
            </a:r>
          </a:p>
        </p:txBody>
      </p:sp>
      <p:sp>
        <p:nvSpPr>
          <p:cNvPr id="4" name="TextBox 3">
            <a:extLst>
              <a:ext uri="{FF2B5EF4-FFF2-40B4-BE49-F238E27FC236}">
                <a16:creationId xmlns:a16="http://schemas.microsoft.com/office/drawing/2014/main" id="{68DDF01A-9C46-5245-847C-02C00C549A41}"/>
              </a:ext>
            </a:extLst>
          </p:cNvPr>
          <p:cNvSpPr txBox="1"/>
          <p:nvPr/>
        </p:nvSpPr>
        <p:spPr>
          <a:xfrm>
            <a:off x="335360" y="1187460"/>
            <a:ext cx="4108817" cy="646331"/>
          </a:xfrm>
          <a:prstGeom prst="rect">
            <a:avLst/>
          </a:prstGeom>
          <a:noFill/>
        </p:spPr>
        <p:txBody>
          <a:bodyPr wrap="none" rtlCol="0">
            <a:spAutoFit/>
          </a:bodyPr>
          <a:lstStyle/>
          <a:p>
            <a:pPr>
              <a:spcAft>
                <a:spcPts val="400"/>
              </a:spcAft>
            </a:pPr>
            <a:r>
              <a:rPr lang="de-DE" dirty="0" err="1"/>
              <a:t>Defined</a:t>
            </a:r>
            <a:r>
              <a:rPr lang="de-DE" dirty="0"/>
              <a:t> so </a:t>
            </a:r>
            <a:r>
              <a:rPr lang="de-DE" dirty="0" err="1"/>
              <a:t>far</a:t>
            </a:r>
            <a:r>
              <a:rPr lang="de-DE" dirty="0"/>
              <a:t> – </a:t>
            </a:r>
            <a:r>
              <a:rPr lang="de-DE" dirty="0" err="1"/>
              <a:t>more</a:t>
            </a:r>
            <a:r>
              <a:rPr lang="de-DE" dirty="0"/>
              <a:t> will </a:t>
            </a:r>
            <a:r>
              <a:rPr lang="de-DE" dirty="0" err="1"/>
              <a:t>come</a:t>
            </a:r>
            <a:r>
              <a:rPr lang="de-DE" dirty="0"/>
              <a:t> in </a:t>
            </a:r>
            <a:r>
              <a:rPr lang="de-DE" dirty="0" err="1"/>
              <a:t>the</a:t>
            </a:r>
            <a:r>
              <a:rPr lang="de-DE" dirty="0"/>
              <a:t> </a:t>
            </a:r>
            <a:br>
              <a:rPr lang="de-DE" dirty="0"/>
            </a:br>
            <a:r>
              <a:rPr lang="de-DE" dirty="0" err="1"/>
              <a:t>course</a:t>
            </a:r>
            <a:r>
              <a:rPr lang="de-DE" dirty="0"/>
              <a:t> </a:t>
            </a:r>
            <a:r>
              <a:rPr lang="de-DE" dirty="0" err="1"/>
              <a:t>of</a:t>
            </a:r>
            <a:r>
              <a:rPr lang="de-DE" dirty="0"/>
              <a:t> </a:t>
            </a:r>
            <a:r>
              <a:rPr lang="de-DE" dirty="0" err="1"/>
              <a:t>the</a:t>
            </a:r>
            <a:r>
              <a:rPr lang="de-DE" dirty="0"/>
              <a:t> </a:t>
            </a:r>
            <a:r>
              <a:rPr lang="de-DE" dirty="0" err="1"/>
              <a:t>consortium</a:t>
            </a:r>
            <a:r>
              <a:rPr lang="de-DE" dirty="0"/>
              <a:t>: </a:t>
            </a:r>
          </a:p>
        </p:txBody>
      </p:sp>
      <p:pic>
        <p:nvPicPr>
          <p:cNvPr id="6" name="Picture 5">
            <a:extLst>
              <a:ext uri="{FF2B5EF4-FFF2-40B4-BE49-F238E27FC236}">
                <a16:creationId xmlns:a16="http://schemas.microsoft.com/office/drawing/2014/main" id="{8DE787DB-627E-B347-A1AB-B3E46780C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3664" y="359207"/>
            <a:ext cx="5969000" cy="5943600"/>
          </a:xfrm>
          <a:prstGeom prst="rect">
            <a:avLst/>
          </a:prstGeom>
        </p:spPr>
      </p:pic>
      <p:pic>
        <p:nvPicPr>
          <p:cNvPr id="8" name="Picture 7">
            <a:extLst>
              <a:ext uri="{FF2B5EF4-FFF2-40B4-BE49-F238E27FC236}">
                <a16:creationId xmlns:a16="http://schemas.microsoft.com/office/drawing/2014/main" id="{838914B2-06AF-8D4D-8F6B-A6A17C9F7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16" y="2454707"/>
            <a:ext cx="5854700" cy="3848100"/>
          </a:xfrm>
          <a:prstGeom prst="rect">
            <a:avLst/>
          </a:prstGeom>
        </p:spPr>
      </p:pic>
    </p:spTree>
    <p:extLst>
      <p:ext uri="{BB962C8B-B14F-4D97-AF65-F5344CB8AC3E}">
        <p14:creationId xmlns:p14="http://schemas.microsoft.com/office/powerpoint/2010/main" val="297492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a:t>Co-</a:t>
            </a:r>
            <a:r>
              <a:rPr lang="de-DE" dirty="0" err="1"/>
              <a:t>applicants</a:t>
            </a:r>
            <a:endParaRPr lang="de-DE" dirty="0"/>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9" name="Textplatzhalter 8">
            <a:extLst>
              <a:ext uri="{FF2B5EF4-FFF2-40B4-BE49-F238E27FC236}">
                <a16:creationId xmlns:a16="http://schemas.microsoft.com/office/drawing/2014/main" id="{B4A451FE-CB1B-334B-A4BA-7F5C6DA8FCE9}"/>
              </a:ext>
            </a:extLst>
          </p:cNvPr>
          <p:cNvSpPr>
            <a:spLocks noGrp="1"/>
          </p:cNvSpPr>
          <p:nvPr>
            <p:ph type="body" sz="quarter" idx="13"/>
          </p:nvPr>
        </p:nvSpPr>
        <p:spPr/>
        <p:txBody>
          <a:bodyPr/>
          <a:lstStyle/>
          <a:p>
            <a:r>
              <a:rPr lang="de-DE" dirty="0"/>
              <a:t>As </a:t>
            </a:r>
            <a:r>
              <a:rPr lang="de-DE" dirty="0" err="1"/>
              <a:t>of</a:t>
            </a:r>
            <a:r>
              <a:rPr lang="de-DE" dirty="0"/>
              <a:t> </a:t>
            </a:r>
            <a:r>
              <a:rPr lang="de-DE" dirty="0" err="1"/>
              <a:t>today</a:t>
            </a:r>
            <a:endParaRPr lang="de-DE" dirty="0"/>
          </a:p>
        </p:txBody>
      </p:sp>
      <p:pic>
        <p:nvPicPr>
          <p:cNvPr id="12" name="Picture 11">
            <a:extLst>
              <a:ext uri="{FF2B5EF4-FFF2-40B4-BE49-F238E27FC236}">
                <a16:creationId xmlns:a16="http://schemas.microsoft.com/office/drawing/2014/main" id="{ED3F2CEF-550F-3B43-8EA9-341CFBC1E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68" y="1077716"/>
            <a:ext cx="7676930" cy="5107041"/>
          </a:xfrm>
          <a:prstGeom prst="rect">
            <a:avLst/>
          </a:prstGeom>
        </p:spPr>
      </p:pic>
    </p:spTree>
    <p:extLst>
      <p:ext uri="{BB962C8B-B14F-4D97-AF65-F5344CB8AC3E}">
        <p14:creationId xmlns:p14="http://schemas.microsoft.com/office/powerpoint/2010/main" val="36307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a:t>The PUNCH4NFDI </a:t>
            </a:r>
            <a:r>
              <a:rPr lang="de-DE" dirty="0" err="1"/>
              <a:t>Consortium</a:t>
            </a:r>
            <a:endParaRPr lang="de-DE" dirty="0"/>
          </a:p>
        </p:txBody>
      </p:sp>
      <p:sp>
        <p:nvSpPr>
          <p:cNvPr id="6" name="Inhaltsplatzhalter 5">
            <a:extLst>
              <a:ext uri="{FF2B5EF4-FFF2-40B4-BE49-F238E27FC236}">
                <a16:creationId xmlns:a16="http://schemas.microsoft.com/office/drawing/2014/main" id="{66438989-DCF4-104A-AD6E-BC317F1A857B}"/>
              </a:ext>
            </a:extLst>
          </p:cNvPr>
          <p:cNvSpPr>
            <a:spLocks noGrp="1"/>
          </p:cNvSpPr>
          <p:nvPr>
            <p:ph idx="1"/>
          </p:nvPr>
        </p:nvSpPr>
        <p:spPr>
          <a:xfrm>
            <a:off x="407987" y="1406427"/>
            <a:ext cx="6696125" cy="5010249"/>
          </a:xfrm>
        </p:spPr>
        <p:txBody>
          <a:bodyPr/>
          <a:lstStyle/>
          <a:p>
            <a:pPr marL="0" indent="0">
              <a:buNone/>
            </a:pPr>
            <a:r>
              <a:rPr lang="de-DE" b="1" dirty="0"/>
              <a:t>PUNCH4NFDI </a:t>
            </a:r>
            <a:r>
              <a:rPr lang="de-DE" b="1" dirty="0" err="1"/>
              <a:t>represents</a:t>
            </a:r>
            <a:r>
              <a:rPr lang="de-DE" b="1" dirty="0"/>
              <a:t> </a:t>
            </a:r>
            <a:r>
              <a:rPr lang="de-DE" b="1" dirty="0" err="1"/>
              <a:t>particle</a:t>
            </a:r>
            <a:r>
              <a:rPr lang="de-DE" b="1" dirty="0"/>
              <a:t>, astro-, </a:t>
            </a:r>
            <a:r>
              <a:rPr lang="de-DE" b="1" dirty="0" err="1"/>
              <a:t>astroparticle</a:t>
            </a:r>
            <a:r>
              <a:rPr lang="de-DE" b="1" dirty="0"/>
              <a:t>, </a:t>
            </a:r>
            <a:r>
              <a:rPr lang="de-DE" b="1" dirty="0" err="1"/>
              <a:t>hadron</a:t>
            </a:r>
            <a:r>
              <a:rPr lang="de-DE" b="1" dirty="0"/>
              <a:t> &amp; </a:t>
            </a:r>
            <a:r>
              <a:rPr lang="de-DE" b="1" dirty="0" err="1"/>
              <a:t>nuclear</a:t>
            </a:r>
            <a:r>
              <a:rPr lang="de-DE" b="1" dirty="0"/>
              <a:t> </a:t>
            </a:r>
            <a:r>
              <a:rPr lang="de-DE" b="1" dirty="0" err="1"/>
              <a:t>physics</a:t>
            </a:r>
            <a:r>
              <a:rPr lang="de-DE" b="1" dirty="0"/>
              <a:t> </a:t>
            </a:r>
          </a:p>
          <a:p>
            <a:pPr marL="280988" indent="-280988"/>
            <a:r>
              <a:rPr lang="de-DE" dirty="0" err="1"/>
              <a:t>Built</a:t>
            </a:r>
            <a:r>
              <a:rPr lang="de-DE" dirty="0"/>
              <a:t> </a:t>
            </a:r>
            <a:r>
              <a:rPr lang="de-DE" dirty="0" err="1"/>
              <a:t>from</a:t>
            </a:r>
            <a:r>
              <a:rPr lang="de-DE" dirty="0"/>
              <a:t> ASTRO@NFDI und PAHN-</a:t>
            </a:r>
            <a:r>
              <a:rPr lang="de-DE" dirty="0" err="1"/>
              <a:t>PaN</a:t>
            </a:r>
            <a:endParaRPr lang="de-DE" dirty="0"/>
          </a:p>
          <a:p>
            <a:pPr marL="280988" indent="-280988"/>
            <a:r>
              <a:rPr lang="de-DE" dirty="0"/>
              <a:t>&gt; 9000 </a:t>
            </a:r>
            <a:r>
              <a:rPr lang="de-DE" dirty="0" err="1"/>
              <a:t>scientists</a:t>
            </a:r>
            <a:r>
              <a:rPr lang="de-DE" dirty="0"/>
              <a:t> </a:t>
            </a:r>
            <a:r>
              <a:rPr lang="de-DE" dirty="0" err="1"/>
              <a:t>with</a:t>
            </a:r>
            <a:r>
              <a:rPr lang="de-DE" dirty="0"/>
              <a:t> a </a:t>
            </a:r>
            <a:r>
              <a:rPr lang="de-DE" dirty="0" err="1"/>
              <a:t>Ph.D</a:t>
            </a:r>
            <a:endParaRPr lang="de-DE" dirty="0"/>
          </a:p>
          <a:p>
            <a:pPr marL="280988" indent="-280988"/>
            <a:r>
              <a:rPr lang="de-DE" dirty="0"/>
              <a:t>Support </a:t>
            </a:r>
            <a:r>
              <a:rPr lang="de-DE" dirty="0" err="1"/>
              <a:t>from</a:t>
            </a:r>
            <a:r>
              <a:rPr lang="de-DE" dirty="0"/>
              <a:t> KAT, KET, </a:t>
            </a:r>
            <a:r>
              <a:rPr lang="de-DE" dirty="0" err="1"/>
              <a:t>KHuK</a:t>
            </a:r>
            <a:r>
              <a:rPr lang="de-DE" dirty="0"/>
              <a:t>, </a:t>
            </a:r>
            <a:r>
              <a:rPr lang="de-DE" dirty="0" err="1"/>
              <a:t>RdS</a:t>
            </a:r>
            <a:endParaRPr lang="de-DE" dirty="0"/>
          </a:p>
          <a:p>
            <a:endParaRPr lang="de-DE" dirty="0"/>
          </a:p>
          <a:p>
            <a:pPr marL="0" indent="0">
              <a:buNone/>
            </a:pPr>
            <a:r>
              <a:rPr lang="de-DE" b="1" dirty="0"/>
              <a:t>ASTRO@NFDI </a:t>
            </a:r>
            <a:r>
              <a:rPr lang="de-DE" b="1" dirty="0" err="1"/>
              <a:t>and</a:t>
            </a:r>
            <a:r>
              <a:rPr lang="de-DE" b="1" dirty="0"/>
              <a:t> PAHN-</a:t>
            </a:r>
            <a:r>
              <a:rPr lang="de-DE" b="1" dirty="0" err="1"/>
              <a:t>PaN</a:t>
            </a:r>
            <a:r>
              <a:rPr lang="de-DE" b="1" dirty="0"/>
              <a:t> not </a:t>
            </a:r>
            <a:r>
              <a:rPr lang="de-DE" b="1" dirty="0" err="1"/>
              <a:t>recommended</a:t>
            </a:r>
            <a:r>
              <a:rPr lang="de-DE" b="1" dirty="0"/>
              <a:t> </a:t>
            </a:r>
            <a:r>
              <a:rPr lang="de-DE" b="1" dirty="0" err="1"/>
              <a:t>for</a:t>
            </a:r>
            <a:r>
              <a:rPr lang="de-DE" b="1" dirty="0"/>
              <a:t> </a:t>
            </a:r>
            <a:r>
              <a:rPr lang="de-DE" b="1" dirty="0" err="1"/>
              <a:t>funding</a:t>
            </a:r>
            <a:r>
              <a:rPr lang="de-DE" b="1" dirty="0"/>
              <a:t> in </a:t>
            </a:r>
            <a:r>
              <a:rPr lang="de-DE" b="1" dirty="0" err="1"/>
              <a:t>first</a:t>
            </a:r>
            <a:r>
              <a:rPr lang="de-DE" b="1" dirty="0"/>
              <a:t> NFDI </a:t>
            </a:r>
            <a:r>
              <a:rPr lang="de-DE" b="1" dirty="0" err="1"/>
              <a:t>round</a:t>
            </a:r>
            <a:r>
              <a:rPr lang="de-DE" b="1" dirty="0"/>
              <a:t>, but</a:t>
            </a:r>
          </a:p>
          <a:p>
            <a:pPr marL="280988" indent="-280988"/>
            <a:r>
              <a:rPr lang="de-DE" dirty="0" err="1"/>
              <a:t>asked</a:t>
            </a:r>
            <a:r>
              <a:rPr lang="de-DE" dirty="0"/>
              <a:t> </a:t>
            </a:r>
            <a:r>
              <a:rPr lang="de-DE" dirty="0" err="1"/>
              <a:t>to</a:t>
            </a:r>
            <a:r>
              <a:rPr lang="de-DE" dirty="0"/>
              <a:t> </a:t>
            </a:r>
            <a:r>
              <a:rPr lang="de-DE" dirty="0" err="1"/>
              <a:t>hand</a:t>
            </a:r>
            <a:r>
              <a:rPr lang="de-DE" dirty="0"/>
              <a:t> in </a:t>
            </a:r>
            <a:r>
              <a:rPr lang="de-DE" dirty="0" err="1"/>
              <a:t>proposals</a:t>
            </a:r>
            <a:r>
              <a:rPr lang="de-DE" dirty="0"/>
              <a:t> in </a:t>
            </a:r>
            <a:r>
              <a:rPr lang="de-DE" dirty="0" err="1"/>
              <a:t>round</a:t>
            </a:r>
            <a:r>
              <a:rPr lang="de-DE" dirty="0"/>
              <a:t> 2</a:t>
            </a:r>
          </a:p>
          <a:p>
            <a:pPr marL="280988" indent="-280988"/>
            <a:r>
              <a:rPr lang="de-DE" dirty="0" err="1"/>
              <a:t>Reviewers</a:t>
            </a:r>
            <a:r>
              <a:rPr lang="de-DE" dirty="0"/>
              <a:t> </a:t>
            </a:r>
            <a:r>
              <a:rPr lang="de-DE" dirty="0" err="1"/>
              <a:t>pointed</a:t>
            </a:r>
            <a:r>
              <a:rPr lang="de-DE" dirty="0"/>
              <a:t> out </a:t>
            </a:r>
            <a:r>
              <a:rPr lang="de-DE" dirty="0" err="1"/>
              <a:t>clear</a:t>
            </a:r>
            <a:r>
              <a:rPr lang="de-DE" dirty="0"/>
              <a:t> </a:t>
            </a:r>
            <a:r>
              <a:rPr lang="de-DE" dirty="0" err="1"/>
              <a:t>strengths</a:t>
            </a:r>
            <a:r>
              <a:rPr lang="de-DE" dirty="0"/>
              <a:t> </a:t>
            </a:r>
            <a:r>
              <a:rPr lang="de-DE" dirty="0" err="1"/>
              <a:t>of</a:t>
            </a:r>
            <a:r>
              <a:rPr lang="de-DE" dirty="0"/>
              <a:t> </a:t>
            </a:r>
            <a:r>
              <a:rPr lang="de-DE" dirty="0" err="1"/>
              <a:t>both</a:t>
            </a:r>
            <a:r>
              <a:rPr lang="de-DE" dirty="0"/>
              <a:t> </a:t>
            </a:r>
            <a:r>
              <a:rPr lang="de-DE" dirty="0" err="1"/>
              <a:t>consortia</a:t>
            </a:r>
            <a:endParaRPr lang="de-DE" dirty="0"/>
          </a:p>
          <a:p>
            <a:endParaRPr lang="de-DE" dirty="0"/>
          </a:p>
          <a:p>
            <a:pPr marL="0" indent="0">
              <a:buNone/>
            </a:pPr>
            <a:r>
              <a:rPr lang="de-DE" b="1" dirty="0" err="1"/>
              <a:t>Together</a:t>
            </a:r>
            <a:r>
              <a:rPr lang="de-DE" b="1" dirty="0"/>
              <a:t> </a:t>
            </a:r>
            <a:r>
              <a:rPr lang="de-DE" b="1" dirty="0" err="1"/>
              <a:t>we</a:t>
            </a:r>
            <a:r>
              <a:rPr lang="de-DE" b="1" dirty="0"/>
              <a:t> </a:t>
            </a:r>
            <a:r>
              <a:rPr lang="de-DE" b="1" dirty="0" err="1"/>
              <a:t>are</a:t>
            </a:r>
            <a:r>
              <a:rPr lang="de-DE" b="1" dirty="0"/>
              <a:t> </a:t>
            </a:r>
            <a:r>
              <a:rPr lang="de-DE" b="1" dirty="0" err="1"/>
              <a:t>representing</a:t>
            </a:r>
            <a:r>
              <a:rPr lang="de-DE" b="1" dirty="0"/>
              <a:t> a large </a:t>
            </a:r>
            <a:r>
              <a:rPr lang="de-DE" b="1" dirty="0" err="1"/>
              <a:t>fraction</a:t>
            </a:r>
            <a:r>
              <a:rPr lang="de-DE" b="1" dirty="0"/>
              <a:t> </a:t>
            </a:r>
            <a:r>
              <a:rPr lang="de-DE" b="1" dirty="0" err="1"/>
              <a:t>of</a:t>
            </a:r>
            <a:r>
              <a:rPr lang="de-DE" b="1" dirty="0"/>
              <a:t> </a:t>
            </a:r>
            <a:r>
              <a:rPr lang="de-DE" b="1" dirty="0" err="1"/>
              <a:t>physics</a:t>
            </a:r>
            <a:r>
              <a:rPr lang="de-DE" b="1" dirty="0"/>
              <a:t> </a:t>
            </a:r>
            <a:r>
              <a:rPr lang="de-DE" b="1" dirty="0" err="1"/>
              <a:t>research</a:t>
            </a:r>
            <a:r>
              <a:rPr lang="de-DE" b="1" dirty="0"/>
              <a:t> („DFG-Fachkollegien“ 309 „Teilchen, Kerne und Felder“ , 311 „Astrophysik und Astronomie“)</a:t>
            </a:r>
          </a:p>
          <a:p>
            <a:pPr marL="312738" indent="-312738"/>
            <a:r>
              <a:rPr lang="de-DE" dirty="0"/>
              <a:t>also </a:t>
            </a:r>
            <a:r>
              <a:rPr lang="de-DE" dirty="0" err="1"/>
              <a:t>connections</a:t>
            </a:r>
            <a:r>
              <a:rPr lang="de-DE" dirty="0"/>
              <a:t> </a:t>
            </a:r>
            <a:r>
              <a:rPr lang="de-DE" dirty="0" err="1"/>
              <a:t>to</a:t>
            </a:r>
            <a:r>
              <a:rPr lang="de-DE" dirty="0"/>
              <a:t> 308, 310, 312, 313, 315, 409</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4" name="Text Placeholder 3">
            <a:extLst>
              <a:ext uri="{FF2B5EF4-FFF2-40B4-BE49-F238E27FC236}">
                <a16:creationId xmlns:a16="http://schemas.microsoft.com/office/drawing/2014/main" id="{2D6ABD96-B493-2F41-9F6E-9CB27CB074C3}"/>
              </a:ext>
            </a:extLst>
          </p:cNvPr>
          <p:cNvSpPr>
            <a:spLocks noGrp="1"/>
          </p:cNvSpPr>
          <p:nvPr>
            <p:ph type="body" sz="quarter" idx="13"/>
          </p:nvPr>
        </p:nvSpPr>
        <p:spPr/>
        <p:txBody>
          <a:bodyPr/>
          <a:lstStyle/>
          <a:p>
            <a:r>
              <a:rPr lang="de-DE" dirty="0" err="1"/>
              <a:t>History</a:t>
            </a:r>
            <a:endParaRPr lang="de-DE" dirty="0"/>
          </a:p>
        </p:txBody>
      </p:sp>
      <p:pic>
        <p:nvPicPr>
          <p:cNvPr id="8" name="Grafik 7">
            <a:extLst>
              <a:ext uri="{FF2B5EF4-FFF2-40B4-BE49-F238E27FC236}">
                <a16:creationId xmlns:a16="http://schemas.microsoft.com/office/drawing/2014/main" id="{206F18F5-CAD4-6C4C-939F-FE3457D1D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2" y="1412776"/>
            <a:ext cx="5071886" cy="2852936"/>
          </a:xfrm>
          <a:prstGeom prst="rect">
            <a:avLst/>
          </a:prstGeom>
        </p:spPr>
      </p:pic>
      <p:pic>
        <p:nvPicPr>
          <p:cNvPr id="11" name="Grafik 10">
            <a:extLst>
              <a:ext uri="{FF2B5EF4-FFF2-40B4-BE49-F238E27FC236}">
                <a16:creationId xmlns:a16="http://schemas.microsoft.com/office/drawing/2014/main" id="{DDDD99ED-CCBE-374C-B92B-A37ACA007C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7695" y="3717032"/>
            <a:ext cx="5059247" cy="2845826"/>
          </a:xfrm>
          <a:prstGeom prst="rect">
            <a:avLst/>
          </a:prstGeom>
        </p:spPr>
      </p:pic>
    </p:spTree>
    <p:extLst>
      <p:ext uri="{BB962C8B-B14F-4D97-AF65-F5344CB8AC3E}">
        <p14:creationId xmlns:p14="http://schemas.microsoft.com/office/powerpoint/2010/main" val="1832217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err="1"/>
              <a:t>Interested</a:t>
            </a:r>
            <a:r>
              <a:rPr lang="de-DE" dirty="0"/>
              <a:t> </a:t>
            </a:r>
            <a:r>
              <a:rPr lang="de-DE" dirty="0" err="1"/>
              <a:t>Institutions</a:t>
            </a:r>
            <a:endParaRPr lang="de-DE" dirty="0"/>
          </a:p>
        </p:txBody>
      </p:sp>
      <p:sp>
        <p:nvSpPr>
          <p:cNvPr id="6" name="Inhaltsplatzhalter 5">
            <a:extLst>
              <a:ext uri="{FF2B5EF4-FFF2-40B4-BE49-F238E27FC236}">
                <a16:creationId xmlns:a16="http://schemas.microsoft.com/office/drawing/2014/main" id="{66438989-DCF4-104A-AD6E-BC317F1A857B}"/>
              </a:ext>
            </a:extLst>
          </p:cNvPr>
          <p:cNvSpPr>
            <a:spLocks noGrp="1"/>
          </p:cNvSpPr>
          <p:nvPr>
            <p:ph idx="1"/>
          </p:nvPr>
        </p:nvSpPr>
        <p:spPr>
          <a:xfrm>
            <a:off x="407989" y="1406427"/>
            <a:ext cx="4967932" cy="5010249"/>
          </a:xfrm>
        </p:spPr>
        <p:txBody>
          <a:bodyPr/>
          <a:lstStyle/>
          <a:p>
            <a:pPr marL="0" indent="0">
              <a:buNone/>
            </a:pPr>
            <a:r>
              <a:rPr lang="de-DE" b="1" dirty="0" err="1"/>
              <a:t>Universities</a:t>
            </a:r>
            <a:endParaRPr lang="de-DE" b="1" dirty="0"/>
          </a:p>
          <a:p>
            <a:r>
              <a:rPr lang="de-DE" dirty="0"/>
              <a:t>RWTH Aachen, HTW + HU Berlin, Bielefeld, Bochum, Bonn, Braunschweig, Darmstadt, Dortmund, Dresden, Erlangen, Frankfurt, Freiburg, Gießen, Göttingen, Hamburg, Heidelberg, Jena, KIT Karlsruhe, Köln, Mainz, LMU + TU München, Münster, Potsdam, Regensburg, Siegen, Würzburg, Wuppertal</a:t>
            </a:r>
            <a:br>
              <a:rPr lang="de-DE" dirty="0"/>
            </a:br>
            <a:endParaRPr lang="de-DE" dirty="0"/>
          </a:p>
          <a:p>
            <a:pPr marL="0" indent="0">
              <a:buNone/>
            </a:pPr>
            <a:r>
              <a:rPr lang="de-DE" b="1" dirty="0"/>
              <a:t>Leibniz Institutes</a:t>
            </a:r>
          </a:p>
          <a:p>
            <a:r>
              <a:rPr lang="de-DE" dirty="0"/>
              <a:t>AIP Potsdam, KIS Freiburg, TIB Hannover</a:t>
            </a:r>
            <a:br>
              <a:rPr lang="de-DE" dirty="0"/>
            </a:br>
            <a:endParaRPr lang="de-DE" dirty="0"/>
          </a:p>
          <a:p>
            <a:pPr marL="0" indent="0">
              <a:buNone/>
            </a:pPr>
            <a:r>
              <a:rPr lang="de-DE" b="1" dirty="0"/>
              <a:t>Max Planck Institutes</a:t>
            </a:r>
          </a:p>
          <a:p>
            <a:r>
              <a:rPr lang="de-DE" dirty="0"/>
              <a:t>MPA, MPE, MPIK, MPIM, </a:t>
            </a:r>
            <a:r>
              <a:rPr lang="de-DE" dirty="0" err="1"/>
              <a:t>MPIfR</a:t>
            </a:r>
            <a:endParaRPr lang="de-DE" dirty="0"/>
          </a:p>
          <a:p>
            <a:endParaRPr lang="de-DE" dirty="0"/>
          </a:p>
          <a:p>
            <a:endParaRPr lang="de-DE" dirty="0"/>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9" name="Textplatzhalter 8">
            <a:extLst>
              <a:ext uri="{FF2B5EF4-FFF2-40B4-BE49-F238E27FC236}">
                <a16:creationId xmlns:a16="http://schemas.microsoft.com/office/drawing/2014/main" id="{B4A451FE-CB1B-334B-A4BA-7F5C6DA8FCE9}"/>
              </a:ext>
            </a:extLst>
          </p:cNvPr>
          <p:cNvSpPr>
            <a:spLocks noGrp="1"/>
          </p:cNvSpPr>
          <p:nvPr>
            <p:ph type="body" sz="quarter" idx="13"/>
          </p:nvPr>
        </p:nvSpPr>
        <p:spPr/>
        <p:txBody>
          <a:bodyPr/>
          <a:lstStyle/>
          <a:p>
            <a:r>
              <a:rPr lang="de-DE" dirty="0"/>
              <a:t>List not </a:t>
            </a:r>
            <a:r>
              <a:rPr lang="de-DE" dirty="0" err="1"/>
              <a:t>yet</a:t>
            </a:r>
            <a:r>
              <a:rPr lang="de-DE" dirty="0"/>
              <a:t> final</a:t>
            </a:r>
          </a:p>
        </p:txBody>
      </p:sp>
      <p:sp>
        <p:nvSpPr>
          <p:cNvPr id="10" name="Inhaltsplatzhalter 9">
            <a:extLst>
              <a:ext uri="{FF2B5EF4-FFF2-40B4-BE49-F238E27FC236}">
                <a16:creationId xmlns:a16="http://schemas.microsoft.com/office/drawing/2014/main" id="{EE0E96B6-4C26-3F4E-8085-73BE45F66BC4}"/>
              </a:ext>
            </a:extLst>
          </p:cNvPr>
          <p:cNvSpPr>
            <a:spLocks noGrp="1"/>
          </p:cNvSpPr>
          <p:nvPr>
            <p:ph idx="14"/>
          </p:nvPr>
        </p:nvSpPr>
        <p:spPr>
          <a:xfrm>
            <a:off x="6167438" y="1406427"/>
            <a:ext cx="5833217" cy="5010249"/>
          </a:xfrm>
        </p:spPr>
        <p:txBody>
          <a:bodyPr/>
          <a:lstStyle/>
          <a:p>
            <a:pPr marL="0" indent="0">
              <a:buNone/>
            </a:pPr>
            <a:r>
              <a:rPr lang="de-DE" b="1" dirty="0"/>
              <a:t>Helmholtz Centers</a:t>
            </a:r>
          </a:p>
          <a:p>
            <a:r>
              <a:rPr lang="de-DE" dirty="0"/>
              <a:t>DESY, DLR, FZ Jülich, GSI, HZDR, KIT</a:t>
            </a:r>
            <a:br>
              <a:rPr lang="de-DE" dirty="0"/>
            </a:br>
            <a:endParaRPr lang="de-DE" dirty="0"/>
          </a:p>
          <a:p>
            <a:pPr marL="0" indent="0">
              <a:buNone/>
            </a:pPr>
            <a:r>
              <a:rPr lang="de-DE" b="1" dirty="0"/>
              <a:t>Supercomputer Centers</a:t>
            </a:r>
          </a:p>
          <a:p>
            <a:r>
              <a:rPr lang="de-DE" dirty="0" err="1"/>
              <a:t>GridKA</a:t>
            </a:r>
            <a:r>
              <a:rPr lang="de-DE" dirty="0"/>
              <a:t>/SCC, JSC, LRZ, MPCDF </a:t>
            </a:r>
            <a:br>
              <a:rPr lang="de-DE" dirty="0"/>
            </a:br>
            <a:endParaRPr lang="de-DE" dirty="0"/>
          </a:p>
          <a:p>
            <a:pPr marL="0" indent="0">
              <a:buNone/>
            </a:pPr>
            <a:r>
              <a:rPr lang="de-DE" b="1" dirty="0"/>
              <a:t>Other Institutes</a:t>
            </a:r>
          </a:p>
          <a:p>
            <a:r>
              <a:rPr lang="de-DE" dirty="0"/>
              <a:t>FIAS Frankfurt, TLS </a:t>
            </a:r>
            <a:r>
              <a:rPr lang="de-DE" dirty="0" err="1"/>
              <a:t>Tautenburg</a:t>
            </a:r>
            <a:br>
              <a:rPr lang="de-DE" dirty="0"/>
            </a:br>
            <a:endParaRPr lang="de-DE" dirty="0"/>
          </a:p>
          <a:p>
            <a:pPr marL="0" indent="0">
              <a:buNone/>
            </a:pPr>
            <a:r>
              <a:rPr lang="de-DE" b="1" dirty="0"/>
              <a:t>Organisationen</a:t>
            </a:r>
          </a:p>
          <a:p>
            <a:r>
              <a:rPr lang="de-DE" dirty="0"/>
              <a:t>AG, DPG, KAT, KET, </a:t>
            </a:r>
            <a:r>
              <a:rPr lang="de-DE" dirty="0" err="1"/>
              <a:t>KHuK</a:t>
            </a:r>
            <a:r>
              <a:rPr lang="de-DE" dirty="0"/>
              <a:t>, RDS, </a:t>
            </a:r>
            <a:r>
              <a:rPr lang="de-DE" dirty="0" err="1"/>
              <a:t>VdR</a:t>
            </a:r>
            <a:br>
              <a:rPr lang="de-DE" dirty="0"/>
            </a:br>
            <a:endParaRPr lang="de-DE" dirty="0"/>
          </a:p>
          <a:p>
            <a:pPr marL="0" indent="0">
              <a:buNone/>
            </a:pPr>
            <a:r>
              <a:rPr lang="de-DE" b="1" dirty="0"/>
              <a:t>International Research </a:t>
            </a:r>
            <a:r>
              <a:rPr lang="de-DE" b="1" dirty="0" err="1"/>
              <a:t>Infrastructures</a:t>
            </a:r>
            <a:endParaRPr lang="de-DE" b="1" dirty="0"/>
          </a:p>
          <a:p>
            <a:r>
              <a:rPr lang="de-DE" dirty="0"/>
              <a:t>CERN, Belle II, CTA, ESO, FAIR, </a:t>
            </a:r>
            <a:r>
              <a:rPr lang="de-DE" dirty="0" err="1"/>
              <a:t>Fermilab</a:t>
            </a:r>
            <a:r>
              <a:rPr lang="de-DE" dirty="0"/>
              <a:t>, </a:t>
            </a:r>
            <a:r>
              <a:rPr lang="de-DE" dirty="0" err="1"/>
              <a:t>IceCUBE</a:t>
            </a:r>
            <a:r>
              <a:rPr lang="de-DE" dirty="0"/>
              <a:t>, LOFAR, KATRIN, LSST, Pierre </a:t>
            </a:r>
            <a:r>
              <a:rPr lang="de-DE" dirty="0" err="1"/>
              <a:t>Auger</a:t>
            </a:r>
            <a:r>
              <a:rPr lang="de-DE" dirty="0"/>
              <a:t>, SKA</a:t>
            </a:r>
          </a:p>
          <a:p>
            <a:endParaRPr lang="de-DE" dirty="0"/>
          </a:p>
          <a:p>
            <a:endParaRPr lang="de-DE" dirty="0"/>
          </a:p>
          <a:p>
            <a:endParaRPr lang="de-DE" dirty="0"/>
          </a:p>
        </p:txBody>
      </p:sp>
    </p:spTree>
    <p:extLst>
      <p:ext uri="{BB962C8B-B14F-4D97-AF65-F5344CB8AC3E}">
        <p14:creationId xmlns:p14="http://schemas.microsoft.com/office/powerpoint/2010/main" val="2800040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a:t>The PUNCH4NFDI </a:t>
            </a:r>
            <a:r>
              <a:rPr lang="de-DE" dirty="0" err="1"/>
              <a:t>Consortium</a:t>
            </a:r>
            <a:endParaRPr lang="de-DE" dirty="0"/>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7" name="Textplatzhalter 6">
            <a:extLst>
              <a:ext uri="{FF2B5EF4-FFF2-40B4-BE49-F238E27FC236}">
                <a16:creationId xmlns:a16="http://schemas.microsoft.com/office/drawing/2014/main" id="{2F16698A-6BC0-4A4B-8A28-23DBD5A73DB2}"/>
              </a:ext>
            </a:extLst>
          </p:cNvPr>
          <p:cNvSpPr>
            <a:spLocks noGrp="1"/>
          </p:cNvSpPr>
          <p:nvPr>
            <p:ph type="body" sz="quarter" idx="13"/>
          </p:nvPr>
        </p:nvSpPr>
        <p:spPr/>
        <p:txBody>
          <a:bodyPr/>
          <a:lstStyle/>
          <a:p>
            <a:r>
              <a:rPr lang="de-DE" dirty="0" err="1"/>
              <a:t>Governance</a:t>
            </a:r>
            <a:endParaRPr lang="de-DE" dirty="0"/>
          </a:p>
        </p:txBody>
      </p:sp>
      <p:pic>
        <p:nvPicPr>
          <p:cNvPr id="5" name="Picture 4">
            <a:extLst>
              <a:ext uri="{FF2B5EF4-FFF2-40B4-BE49-F238E27FC236}">
                <a16:creationId xmlns:a16="http://schemas.microsoft.com/office/drawing/2014/main" id="{285352A1-6CAB-EC4A-8D09-F25E4C61BC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537" y="1788942"/>
            <a:ext cx="10337097" cy="4304354"/>
          </a:xfrm>
          <a:prstGeom prst="rect">
            <a:avLst/>
          </a:prstGeom>
        </p:spPr>
      </p:pic>
      <p:pic>
        <p:nvPicPr>
          <p:cNvPr id="8" name="Picture 7">
            <a:extLst>
              <a:ext uri="{FF2B5EF4-FFF2-40B4-BE49-F238E27FC236}">
                <a16:creationId xmlns:a16="http://schemas.microsoft.com/office/drawing/2014/main" id="{5B51E914-23A7-6040-9D4A-375AD582161E}"/>
              </a:ext>
            </a:extLst>
          </p:cNvPr>
          <p:cNvPicPr>
            <a:picLocks noChangeAspect="1"/>
          </p:cNvPicPr>
          <p:nvPr/>
        </p:nvPicPr>
        <p:blipFill rotWithShape="1">
          <a:blip r:embed="rId3">
            <a:extLst>
              <a:ext uri="{28A0092B-C50C-407E-A947-70E740481C1C}">
                <a14:useLocalDpi xmlns:a14="http://schemas.microsoft.com/office/drawing/2010/main" val="0"/>
              </a:ext>
            </a:extLst>
          </a:blip>
          <a:srcRect b="12518"/>
          <a:stretch/>
        </p:blipFill>
        <p:spPr>
          <a:xfrm>
            <a:off x="119336" y="1788942"/>
            <a:ext cx="9470134" cy="3907311"/>
          </a:xfrm>
          <a:prstGeom prst="rect">
            <a:avLst/>
          </a:prstGeom>
        </p:spPr>
      </p:pic>
    </p:spTree>
    <p:extLst>
      <p:ext uri="{BB962C8B-B14F-4D97-AF65-F5344CB8AC3E}">
        <p14:creationId xmlns:p14="http://schemas.microsoft.com/office/powerpoint/2010/main" val="2393432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sz="4800" dirty="0" err="1"/>
              <a:t>Thank</a:t>
            </a:r>
            <a:r>
              <a:rPr lang="de-DE" sz="4800" dirty="0"/>
              <a:t> </a:t>
            </a:r>
            <a:r>
              <a:rPr lang="de-DE" sz="4800" dirty="0" err="1"/>
              <a:t>you</a:t>
            </a:r>
            <a:r>
              <a:rPr lang="de-DE" sz="4800" dirty="0"/>
              <a:t>!</a:t>
            </a:r>
          </a:p>
        </p:txBody>
      </p:sp>
      <p:sp>
        <p:nvSpPr>
          <p:cNvPr id="6" name="Inhaltsplatzhalter 5">
            <a:extLst>
              <a:ext uri="{FF2B5EF4-FFF2-40B4-BE49-F238E27FC236}">
                <a16:creationId xmlns:a16="http://schemas.microsoft.com/office/drawing/2014/main" id="{66438989-DCF4-104A-AD6E-BC317F1A857B}"/>
              </a:ext>
            </a:extLst>
          </p:cNvPr>
          <p:cNvSpPr>
            <a:spLocks noGrp="1"/>
          </p:cNvSpPr>
          <p:nvPr>
            <p:ph idx="1"/>
          </p:nvPr>
        </p:nvSpPr>
        <p:spPr>
          <a:xfrm>
            <a:off x="407988" y="5085184"/>
            <a:ext cx="7056164" cy="1331492"/>
          </a:xfrm>
        </p:spPr>
        <p:txBody>
          <a:bodyPr/>
          <a:lstStyle/>
          <a:p>
            <a:pPr marL="0" indent="0">
              <a:spcAft>
                <a:spcPts val="1000"/>
              </a:spcAft>
              <a:buNone/>
            </a:pPr>
            <a:r>
              <a:rPr lang="de-DE" b="1" dirty="0"/>
              <a:t>The PUNCH4NFDI </a:t>
            </a:r>
            <a:r>
              <a:rPr lang="de-DE" b="1" dirty="0" err="1"/>
              <a:t>Consortium</a:t>
            </a:r>
            <a:endParaRPr lang="de-DE" b="1" dirty="0"/>
          </a:p>
          <a:p>
            <a:pPr marL="0" indent="0">
              <a:spcAft>
                <a:spcPts val="400"/>
              </a:spcAft>
              <a:buNone/>
            </a:pPr>
            <a:r>
              <a:rPr lang="de-DE" b="1" dirty="0" err="1"/>
              <a:t>Spokespersons</a:t>
            </a:r>
            <a:r>
              <a:rPr lang="de-DE" b="1" dirty="0"/>
              <a:t>: </a:t>
            </a:r>
            <a:br>
              <a:rPr lang="de-DE" b="1" dirty="0"/>
            </a:br>
            <a:r>
              <a:rPr lang="de-DE" dirty="0"/>
              <a:t>PD Dr. Thomas Schörner (DESY, </a:t>
            </a:r>
            <a:r>
              <a:rPr lang="de-DE" dirty="0">
                <a:hlinkClick r:id="rId3"/>
              </a:rPr>
              <a:t>thomas.schoerner@desy.de</a:t>
            </a:r>
            <a:r>
              <a:rPr lang="de-DE" dirty="0"/>
              <a:t>)</a:t>
            </a:r>
            <a:br>
              <a:rPr lang="de-DE" dirty="0"/>
            </a:br>
            <a:r>
              <a:rPr lang="de-DE" dirty="0"/>
              <a:t>Prof. Dr. Matthias Steinmetz (AIP, </a:t>
            </a:r>
            <a:r>
              <a:rPr lang="de-DE" dirty="0">
                <a:hlinkClick r:id="rId4"/>
              </a:rPr>
              <a:t>msteinmetz@aip.de</a:t>
            </a:r>
            <a:r>
              <a:rPr lang="de-DE" dirty="0"/>
              <a:t>)</a:t>
            </a:r>
          </a:p>
          <a:p>
            <a:pPr marL="0" indent="0">
              <a:spcAft>
                <a:spcPts val="400"/>
              </a:spcAft>
              <a:buNone/>
            </a:pPr>
            <a:endParaRPr lang="de-DE" dirty="0"/>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Tree>
    <p:extLst>
      <p:ext uri="{BB962C8B-B14F-4D97-AF65-F5344CB8AC3E}">
        <p14:creationId xmlns:p14="http://schemas.microsoft.com/office/powerpoint/2010/main" val="1434923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0" y="0"/>
            <a:ext cx="12192000" cy="6858000"/>
          </a:xfrm>
          <a:prstGeom prst="rect">
            <a:avLst/>
          </a:prstGeom>
          <a:solidFill>
            <a:schemeClr val="accent1"/>
          </a:solidFill>
          <a:ln w="95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err="1">
              <a:solidFill>
                <a:schemeClr val="tx1"/>
              </a:solidFill>
            </a:endParaRPr>
          </a:p>
        </p:txBody>
      </p:sp>
      <p:sp>
        <p:nvSpPr>
          <p:cNvPr id="2" name="Titel 1"/>
          <p:cNvSpPr>
            <a:spLocks noGrp="1"/>
          </p:cNvSpPr>
          <p:nvPr>
            <p:ph type="ctrTitle"/>
          </p:nvPr>
        </p:nvSpPr>
        <p:spPr/>
        <p:txBody>
          <a:bodyPr/>
          <a:lstStyle/>
          <a:p>
            <a:r>
              <a:rPr lang="en-US"/>
              <a:t>Backup</a:t>
            </a:r>
            <a:endParaRPr lang="en-US" dirty="0"/>
          </a:p>
        </p:txBody>
      </p:sp>
    </p:spTree>
    <p:extLst>
      <p:ext uri="{BB962C8B-B14F-4D97-AF65-F5344CB8AC3E}">
        <p14:creationId xmlns:p14="http://schemas.microsoft.com/office/powerpoint/2010/main" val="870296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a:t>The PUNCH4NFDI </a:t>
            </a:r>
            <a:r>
              <a:rPr lang="de-DE" dirty="0" err="1"/>
              <a:t>Consortium</a:t>
            </a:r>
            <a:endParaRPr lang="de-DE" dirty="0"/>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4" name="Text Placeholder 3">
            <a:extLst>
              <a:ext uri="{FF2B5EF4-FFF2-40B4-BE49-F238E27FC236}">
                <a16:creationId xmlns:a16="http://schemas.microsoft.com/office/drawing/2014/main" id="{2D6ABD96-B493-2F41-9F6E-9CB27CB074C3}"/>
              </a:ext>
            </a:extLst>
          </p:cNvPr>
          <p:cNvSpPr>
            <a:spLocks noGrp="1"/>
          </p:cNvSpPr>
          <p:nvPr>
            <p:ph type="body" sz="quarter" idx="13"/>
          </p:nvPr>
        </p:nvSpPr>
        <p:spPr/>
        <p:txBody>
          <a:bodyPr/>
          <a:lstStyle/>
          <a:p>
            <a:r>
              <a:rPr lang="de-DE" dirty="0" err="1"/>
              <a:t>History</a:t>
            </a:r>
            <a:endParaRPr lang="de-DE" dirty="0"/>
          </a:p>
        </p:txBody>
      </p:sp>
      <p:pic>
        <p:nvPicPr>
          <p:cNvPr id="10" name="Picture 9">
            <a:extLst>
              <a:ext uri="{FF2B5EF4-FFF2-40B4-BE49-F238E27FC236}">
                <a16:creationId xmlns:a16="http://schemas.microsoft.com/office/drawing/2014/main" id="{E6D19195-CC6F-4C46-AF01-5B33E7048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836014"/>
            <a:ext cx="8479734" cy="5013176"/>
          </a:xfrm>
          <a:prstGeom prst="rect">
            <a:avLst/>
          </a:prstGeom>
        </p:spPr>
      </p:pic>
      <p:sp>
        <p:nvSpPr>
          <p:cNvPr id="12" name="TextBox 11">
            <a:extLst>
              <a:ext uri="{FF2B5EF4-FFF2-40B4-BE49-F238E27FC236}">
                <a16:creationId xmlns:a16="http://schemas.microsoft.com/office/drawing/2014/main" id="{09843B41-23EA-C944-ADEC-7FCF03EECD4B}"/>
              </a:ext>
            </a:extLst>
          </p:cNvPr>
          <p:cNvSpPr txBox="1"/>
          <p:nvPr/>
        </p:nvSpPr>
        <p:spPr>
          <a:xfrm>
            <a:off x="263352" y="5905387"/>
            <a:ext cx="11520660" cy="646331"/>
          </a:xfrm>
          <a:prstGeom prst="rect">
            <a:avLst/>
          </a:prstGeom>
          <a:noFill/>
        </p:spPr>
        <p:txBody>
          <a:bodyPr wrap="square" rtlCol="0">
            <a:spAutoFit/>
          </a:bodyPr>
          <a:lstStyle/>
          <a:p>
            <a:r>
              <a:rPr lang="de-DE" dirty="0" err="1"/>
              <a:t>Relevance</a:t>
            </a:r>
            <a:r>
              <a:rPr lang="de-DE" dirty="0"/>
              <a:t>: 2 (+1) </a:t>
            </a:r>
            <a:r>
              <a:rPr lang="de-DE" dirty="0" err="1"/>
              <a:t>physics</a:t>
            </a:r>
            <a:r>
              <a:rPr lang="de-DE" dirty="0"/>
              <a:t> </a:t>
            </a:r>
            <a:r>
              <a:rPr lang="de-DE" dirty="0" err="1"/>
              <a:t>proposals</a:t>
            </a:r>
            <a:r>
              <a:rPr lang="de-DE" dirty="0"/>
              <a:t> in </a:t>
            </a:r>
            <a:r>
              <a:rPr lang="de-DE" dirty="0" err="1"/>
              <a:t>round</a:t>
            </a:r>
            <a:r>
              <a:rPr lang="de-DE" dirty="0"/>
              <a:t> 2 (PUNCH, </a:t>
            </a:r>
            <a:r>
              <a:rPr lang="de-DE" dirty="0" err="1"/>
              <a:t>FAIRMat</a:t>
            </a:r>
            <a:r>
              <a:rPr lang="de-DE" dirty="0"/>
              <a:t>, + DAPHNE) – </a:t>
            </a:r>
            <a:r>
              <a:rPr lang="de-DE" dirty="0" err="1"/>
              <a:t>how</a:t>
            </a:r>
            <a:r>
              <a:rPr lang="de-DE" dirty="0"/>
              <a:t> </a:t>
            </a:r>
            <a:r>
              <a:rPr lang="de-DE" dirty="0" err="1"/>
              <a:t>many</a:t>
            </a:r>
            <a:r>
              <a:rPr lang="de-DE" dirty="0"/>
              <a:t> will </a:t>
            </a:r>
            <a:r>
              <a:rPr lang="de-DE" dirty="0" err="1"/>
              <a:t>get</a:t>
            </a:r>
            <a:r>
              <a:rPr lang="de-DE" dirty="0"/>
              <a:t> </a:t>
            </a:r>
            <a:r>
              <a:rPr lang="de-DE" dirty="0" err="1"/>
              <a:t>funded</a:t>
            </a:r>
            <a:r>
              <a:rPr lang="de-DE" dirty="0"/>
              <a:t>? </a:t>
            </a:r>
          </a:p>
          <a:p>
            <a:r>
              <a:rPr lang="de-DE" dirty="0" err="1"/>
              <a:t>One</a:t>
            </a:r>
            <a:r>
              <a:rPr lang="de-DE" dirty="0"/>
              <a:t> </a:t>
            </a:r>
            <a:r>
              <a:rPr lang="de-DE" dirty="0" err="1"/>
              <a:t>more</a:t>
            </a:r>
            <a:r>
              <a:rPr lang="de-DE" dirty="0"/>
              <a:t> </a:t>
            </a:r>
            <a:r>
              <a:rPr lang="de-DE" dirty="0" err="1"/>
              <a:t>proposal</a:t>
            </a:r>
            <a:r>
              <a:rPr lang="de-DE" dirty="0"/>
              <a:t> in </a:t>
            </a:r>
            <a:r>
              <a:rPr lang="de-DE" dirty="0" err="1"/>
              <a:t>round</a:t>
            </a:r>
            <a:r>
              <a:rPr lang="de-DE" dirty="0"/>
              <a:t> 3 (NFDI4Phys). </a:t>
            </a:r>
          </a:p>
        </p:txBody>
      </p:sp>
    </p:spTree>
    <p:extLst>
      <p:ext uri="{BB962C8B-B14F-4D97-AF65-F5344CB8AC3E}">
        <p14:creationId xmlns:p14="http://schemas.microsoft.com/office/powerpoint/2010/main" val="4246369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en-US"/>
              <a:t>The PUNCH4NFDI Consortium</a:t>
            </a:r>
          </a:p>
        </p:txBody>
      </p:sp>
      <p:sp>
        <p:nvSpPr>
          <p:cNvPr id="6" name="Inhaltsplatzhalter 5">
            <a:extLst>
              <a:ext uri="{FF2B5EF4-FFF2-40B4-BE49-F238E27FC236}">
                <a16:creationId xmlns:a16="http://schemas.microsoft.com/office/drawing/2014/main" id="{66438989-DCF4-104A-AD6E-BC317F1A857B}"/>
              </a:ext>
            </a:extLst>
          </p:cNvPr>
          <p:cNvSpPr>
            <a:spLocks noGrp="1"/>
          </p:cNvSpPr>
          <p:nvPr>
            <p:ph idx="1"/>
          </p:nvPr>
        </p:nvSpPr>
        <p:spPr>
          <a:xfrm>
            <a:off x="407987" y="1268760"/>
            <a:ext cx="11376025" cy="5010249"/>
          </a:xfrm>
        </p:spPr>
        <p:txBody>
          <a:bodyPr/>
          <a:lstStyle/>
          <a:p>
            <a:pPr marL="0" indent="0">
              <a:buNone/>
            </a:pPr>
            <a:r>
              <a:rPr lang="en-US" sz="1700" b="1"/>
              <a:t>PUNCH4NFDI: knowledge-oriented fundamental research in physics, in particular in the context of large research infrastructures</a:t>
            </a:r>
          </a:p>
          <a:p>
            <a:pPr marL="0" indent="0">
              <a:buNone/>
            </a:pPr>
            <a:r>
              <a:rPr lang="en-US" sz="1700" b="1"/>
              <a:t>Key expertise needed for a successful national research data infrastructure (NFDI):</a:t>
            </a:r>
          </a:p>
          <a:p>
            <a:r>
              <a:rPr lang="en-US" sz="1700" u="sng"/>
              <a:t>PAHN-PaN:</a:t>
            </a:r>
            <a:r>
              <a:rPr lang="en-US" sz="1700"/>
              <a:t> „... </a:t>
            </a:r>
            <a:r>
              <a:rPr lang="en-US" sz="1700" i="1"/>
              <a:t>Lösung konkreter, drängender Problemstellungen zur Erfassung, Verwaltung und Nutzung riesiger Datenmengen. Hier kann PAHN-PaN national wie international wichtige Impulse setzen und in der NFDI eine klare Vorreiterrolle einnehmen.</a:t>
            </a:r>
            <a:r>
              <a:rPr lang="en-US" sz="1700"/>
              <a:t>“</a:t>
            </a:r>
          </a:p>
          <a:p>
            <a:r>
              <a:rPr lang="en-US" sz="1700" u="sng"/>
              <a:t>ASTRO@NFDI:</a:t>
            </a:r>
            <a:r>
              <a:rPr lang="en-US" sz="1700"/>
              <a:t> „</a:t>
            </a:r>
            <a:r>
              <a:rPr lang="en-US" sz="1700" i="1"/>
              <a:t>Das Forschungsfeld Astrophysik kann in Bezug auf Metadatenstandards, das Kuratieren von Datensätzen und deren Qualitätskontrolle zudem auf langjährige Vorarbeiten und international koordinierte, etablierte Prozesse verweisen und nimmt damit innerhalb der Wissenschaftslandschaft klar eine Vorreiterrolle ein.</a:t>
            </a:r>
            <a:r>
              <a:rPr lang="en-US" sz="1700"/>
              <a:t>“</a:t>
            </a:r>
          </a:p>
          <a:p>
            <a:r>
              <a:rPr lang="en-US" sz="1700"/>
              <a:t>Many features that are of interest for communities for which a elaborated data management was not in the main thrust of their activities</a:t>
            </a:r>
          </a:p>
          <a:p>
            <a:endParaRPr lang="en-US" sz="1700"/>
          </a:p>
          <a:p>
            <a:pPr marL="0" indent="0">
              <a:buNone/>
            </a:pPr>
            <a:r>
              <a:rPr lang="en-US" sz="1700" b="1"/>
              <a:t>Strengths of PUNCH4NFDI:</a:t>
            </a:r>
          </a:p>
          <a:p>
            <a:r>
              <a:rPr lang="en-US" sz="1700"/>
              <a:t>Management of extremely large data sets. </a:t>
            </a:r>
          </a:p>
          <a:p>
            <a:r>
              <a:rPr lang="en-US" sz="1700"/>
              <a:t>Interoperability of diverse data sets, reusability of data(„open data“). </a:t>
            </a:r>
          </a:p>
          <a:p>
            <a:r>
              <a:rPr lang="en-US" sz="1700">
                <a:sym typeface="Wingdings" pitchFamily="2" charset="2"/>
              </a:rPr>
              <a:t> </a:t>
            </a:r>
            <a:r>
              <a:rPr lang="en-US" sz="1700"/>
              <a:t>FAIR data management very advanced; established standards will be used outside of the physical sciences</a:t>
            </a:r>
            <a:br>
              <a:rPr lang="en-US" sz="1700"/>
            </a:br>
            <a:r>
              <a:rPr lang="en-US" sz="1700"/>
              <a:t>     (e.g. Digitalization of the Vatican Library).</a:t>
            </a:r>
          </a:p>
          <a:p>
            <a:r>
              <a:rPr lang="en-US" sz="1700"/>
              <a:t>Merger of two initiatives – profitable process to jointly address research data management challenges.</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a:t>PUNCH4NFDI   |  AG splinter meeting E-Science and Virtual Observatory  |   22 Sep 2020  |  MS</a:t>
            </a:r>
          </a:p>
        </p:txBody>
      </p:sp>
      <p:sp>
        <p:nvSpPr>
          <p:cNvPr id="7" name="Textplatzhalter 6">
            <a:extLst>
              <a:ext uri="{FF2B5EF4-FFF2-40B4-BE49-F238E27FC236}">
                <a16:creationId xmlns:a16="http://schemas.microsoft.com/office/drawing/2014/main" id="{2F16698A-6BC0-4A4B-8A28-23DBD5A73DB2}"/>
              </a:ext>
            </a:extLst>
          </p:cNvPr>
          <p:cNvSpPr>
            <a:spLocks noGrp="1"/>
          </p:cNvSpPr>
          <p:nvPr>
            <p:ph type="body" sz="quarter" idx="13"/>
          </p:nvPr>
        </p:nvSpPr>
        <p:spPr/>
        <p:txBody>
          <a:bodyPr/>
          <a:lstStyle/>
          <a:p>
            <a:r>
              <a:rPr lang="en-US"/>
              <a:t>„Big data“ &amp; „open data“ at large research infrastructures</a:t>
            </a:r>
          </a:p>
        </p:txBody>
      </p:sp>
    </p:spTree>
    <p:extLst>
      <p:ext uri="{BB962C8B-B14F-4D97-AF65-F5344CB8AC3E}">
        <p14:creationId xmlns:p14="http://schemas.microsoft.com/office/powerpoint/2010/main" val="2570305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a:t>Central </a:t>
            </a:r>
            <a:r>
              <a:rPr lang="de-DE" dirty="0" err="1"/>
              <a:t>Objective</a:t>
            </a:r>
            <a:r>
              <a:rPr lang="de-DE" dirty="0"/>
              <a:t>: Data Science </a:t>
            </a:r>
            <a:r>
              <a:rPr lang="de-DE" dirty="0" err="1"/>
              <a:t>Platform</a:t>
            </a:r>
            <a:r>
              <a:rPr lang="de-DE" dirty="0"/>
              <a:t> </a:t>
            </a:r>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7" name="Textplatzhalter 6">
            <a:extLst>
              <a:ext uri="{FF2B5EF4-FFF2-40B4-BE49-F238E27FC236}">
                <a16:creationId xmlns:a16="http://schemas.microsoft.com/office/drawing/2014/main" id="{2F16698A-6BC0-4A4B-8A28-23DBD5A73DB2}"/>
              </a:ext>
            </a:extLst>
          </p:cNvPr>
          <p:cNvSpPr>
            <a:spLocks noGrp="1"/>
          </p:cNvSpPr>
          <p:nvPr>
            <p:ph type="body" sz="quarter" idx="13"/>
          </p:nvPr>
        </p:nvSpPr>
        <p:spPr/>
        <p:txBody>
          <a:bodyPr/>
          <a:lstStyle/>
          <a:p>
            <a:r>
              <a:rPr lang="de-DE" dirty="0"/>
              <a:t>„Big </a:t>
            </a:r>
            <a:r>
              <a:rPr lang="de-DE" dirty="0" err="1"/>
              <a:t>data</a:t>
            </a:r>
            <a:r>
              <a:rPr lang="de-DE" dirty="0"/>
              <a:t>“ &amp; „open </a:t>
            </a:r>
            <a:r>
              <a:rPr lang="de-DE" dirty="0" err="1"/>
              <a:t>data</a:t>
            </a:r>
            <a:r>
              <a:rPr lang="de-DE" dirty="0"/>
              <a:t>“ an großen Forschungsinfrastrukturen</a:t>
            </a:r>
          </a:p>
        </p:txBody>
      </p:sp>
      <p:pic>
        <p:nvPicPr>
          <p:cNvPr id="9" name="Picture 8">
            <a:extLst>
              <a:ext uri="{FF2B5EF4-FFF2-40B4-BE49-F238E27FC236}">
                <a16:creationId xmlns:a16="http://schemas.microsoft.com/office/drawing/2014/main" id="{91EC9210-0BE2-064B-B075-BF5DA0992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222" y="1258311"/>
            <a:ext cx="7925556" cy="5260929"/>
          </a:xfrm>
          <a:prstGeom prst="rect">
            <a:avLst/>
          </a:prstGeom>
        </p:spPr>
      </p:pic>
    </p:spTree>
    <p:extLst>
      <p:ext uri="{BB962C8B-B14F-4D97-AF65-F5344CB8AC3E}">
        <p14:creationId xmlns:p14="http://schemas.microsoft.com/office/powerpoint/2010/main" val="3085619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err="1"/>
              <a:t>FAIRness</a:t>
            </a:r>
            <a:r>
              <a:rPr lang="de-DE" dirty="0"/>
              <a:t> </a:t>
            </a:r>
            <a:r>
              <a:rPr lang="de-DE" dirty="0" err="1"/>
              <a:t>today</a:t>
            </a:r>
            <a:endParaRPr lang="de-DE" dirty="0"/>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7" name="Textplatzhalter 6">
            <a:extLst>
              <a:ext uri="{FF2B5EF4-FFF2-40B4-BE49-F238E27FC236}">
                <a16:creationId xmlns:a16="http://schemas.microsoft.com/office/drawing/2014/main" id="{2F16698A-6BC0-4A4B-8A28-23DBD5A73DB2}"/>
              </a:ext>
            </a:extLst>
          </p:cNvPr>
          <p:cNvSpPr>
            <a:spLocks noGrp="1"/>
          </p:cNvSpPr>
          <p:nvPr>
            <p:ph type="body" sz="quarter" idx="13"/>
          </p:nvPr>
        </p:nvSpPr>
        <p:spPr/>
        <p:txBody>
          <a:bodyPr/>
          <a:lstStyle/>
          <a:p>
            <a:r>
              <a:rPr lang="de-DE" dirty="0"/>
              <a:t>In PUNCH4NFDI – </a:t>
            </a:r>
            <a:r>
              <a:rPr lang="de-DE" dirty="0" err="1"/>
              <a:t>self-assessment</a:t>
            </a:r>
            <a:endParaRPr lang="de-DE" dirty="0"/>
          </a:p>
        </p:txBody>
      </p:sp>
      <p:pic>
        <p:nvPicPr>
          <p:cNvPr id="9" name="Picture 8">
            <a:extLst>
              <a:ext uri="{FF2B5EF4-FFF2-40B4-BE49-F238E27FC236}">
                <a16:creationId xmlns:a16="http://schemas.microsoft.com/office/drawing/2014/main" id="{9AE50D12-59E5-E543-8356-EEFD8673F972}"/>
              </a:ext>
            </a:extLst>
          </p:cNvPr>
          <p:cNvPicPr>
            <a:picLocks noChangeAspect="1"/>
          </p:cNvPicPr>
          <p:nvPr/>
        </p:nvPicPr>
        <p:blipFill rotWithShape="1">
          <a:blip r:embed="rId2">
            <a:extLst>
              <a:ext uri="{28A0092B-C50C-407E-A947-70E740481C1C}">
                <a14:useLocalDpi xmlns:a14="http://schemas.microsoft.com/office/drawing/2010/main" val="0"/>
              </a:ext>
            </a:extLst>
          </a:blip>
          <a:srcRect l="21651" t="8000" r="32872" b="12201"/>
          <a:stretch/>
        </p:blipFill>
        <p:spPr>
          <a:xfrm>
            <a:off x="695400" y="1213543"/>
            <a:ext cx="5159037" cy="5092036"/>
          </a:xfrm>
          <a:prstGeom prst="rect">
            <a:avLst/>
          </a:prstGeom>
        </p:spPr>
      </p:pic>
      <p:sp>
        <p:nvSpPr>
          <p:cNvPr id="10" name="TextBox 9">
            <a:extLst>
              <a:ext uri="{FF2B5EF4-FFF2-40B4-BE49-F238E27FC236}">
                <a16:creationId xmlns:a16="http://schemas.microsoft.com/office/drawing/2014/main" id="{4E4B8507-EDB6-4D47-9DA7-8A7F13DDC6EE}"/>
              </a:ext>
            </a:extLst>
          </p:cNvPr>
          <p:cNvSpPr txBox="1"/>
          <p:nvPr/>
        </p:nvSpPr>
        <p:spPr>
          <a:xfrm>
            <a:off x="6744072" y="2579377"/>
            <a:ext cx="4935967" cy="1754326"/>
          </a:xfrm>
          <a:prstGeom prst="rect">
            <a:avLst/>
          </a:prstGeom>
          <a:noFill/>
        </p:spPr>
        <p:txBody>
          <a:bodyPr wrap="none" rtlCol="0">
            <a:spAutoFit/>
          </a:bodyPr>
          <a:lstStyle/>
          <a:p>
            <a:r>
              <a:rPr lang="de-DE" b="1" dirty="0" err="1"/>
              <a:t>Depends</a:t>
            </a:r>
            <a:r>
              <a:rPr lang="de-DE" b="1" dirty="0"/>
              <a:t> on</a:t>
            </a:r>
          </a:p>
          <a:p>
            <a:pPr marL="225425" indent="-225425">
              <a:buFont typeface="Wingdings" pitchFamily="2" charset="2"/>
              <a:buChar char="§"/>
            </a:pPr>
            <a:r>
              <a:rPr lang="de-DE" dirty="0"/>
              <a:t>Sub-</a:t>
            </a:r>
            <a:r>
              <a:rPr lang="de-DE" dirty="0" err="1"/>
              <a:t>field</a:t>
            </a:r>
            <a:endParaRPr lang="de-DE" dirty="0"/>
          </a:p>
          <a:p>
            <a:pPr marL="225425" indent="-225425">
              <a:buFont typeface="Wingdings" pitchFamily="2" charset="2"/>
              <a:buChar char="§"/>
            </a:pPr>
            <a:r>
              <a:rPr lang="de-DE" dirty="0"/>
              <a:t>Large – </a:t>
            </a:r>
            <a:r>
              <a:rPr lang="de-DE" dirty="0" err="1"/>
              <a:t>small</a:t>
            </a:r>
            <a:r>
              <a:rPr lang="de-DE" dirty="0"/>
              <a:t> </a:t>
            </a:r>
            <a:r>
              <a:rPr lang="de-DE" dirty="0" err="1"/>
              <a:t>experiments</a:t>
            </a:r>
            <a:endParaRPr lang="de-DE" dirty="0"/>
          </a:p>
          <a:p>
            <a:pPr marL="225425" indent="-225425">
              <a:buFont typeface="Wingdings" pitchFamily="2" charset="2"/>
              <a:buChar char="§"/>
            </a:pPr>
            <a:r>
              <a:rPr lang="de-DE" dirty="0"/>
              <a:t>Level </a:t>
            </a:r>
            <a:r>
              <a:rPr lang="de-DE" dirty="0" err="1"/>
              <a:t>of</a:t>
            </a:r>
            <a:r>
              <a:rPr lang="de-DE" dirty="0"/>
              <a:t> </a:t>
            </a:r>
            <a:r>
              <a:rPr lang="de-DE" dirty="0" err="1"/>
              <a:t>abstraction</a:t>
            </a:r>
            <a:r>
              <a:rPr lang="de-DE" dirty="0"/>
              <a:t> </a:t>
            </a:r>
            <a:r>
              <a:rPr lang="de-DE" dirty="0" err="1"/>
              <a:t>of</a:t>
            </a:r>
            <a:r>
              <a:rPr lang="de-DE" dirty="0"/>
              <a:t> </a:t>
            </a:r>
            <a:r>
              <a:rPr lang="de-DE" dirty="0" err="1"/>
              <a:t>data</a:t>
            </a:r>
            <a:endParaRPr lang="de-DE" dirty="0"/>
          </a:p>
          <a:p>
            <a:pPr marL="225425" indent="-225425">
              <a:buFont typeface="Wingdings" pitchFamily="2" charset="2"/>
              <a:buChar char="§"/>
            </a:pPr>
            <a:r>
              <a:rPr lang="de-DE" dirty="0"/>
              <a:t>Definition </a:t>
            </a:r>
            <a:r>
              <a:rPr lang="de-DE" dirty="0" err="1"/>
              <a:t>of</a:t>
            </a:r>
            <a:r>
              <a:rPr lang="de-DE" dirty="0"/>
              <a:t> </a:t>
            </a:r>
            <a:r>
              <a:rPr lang="de-DE" dirty="0" err="1"/>
              <a:t>what</a:t>
            </a:r>
            <a:r>
              <a:rPr lang="de-DE" dirty="0"/>
              <a:t> „</a:t>
            </a:r>
            <a:r>
              <a:rPr lang="de-DE" dirty="0" err="1"/>
              <a:t>data</a:t>
            </a:r>
            <a:r>
              <a:rPr lang="de-DE" dirty="0"/>
              <a:t>“ </a:t>
            </a:r>
            <a:r>
              <a:rPr lang="de-DE" dirty="0" err="1"/>
              <a:t>and</a:t>
            </a:r>
            <a:r>
              <a:rPr lang="de-DE" dirty="0"/>
              <a:t> „</a:t>
            </a:r>
            <a:r>
              <a:rPr lang="de-DE" dirty="0" err="1"/>
              <a:t>metadata</a:t>
            </a:r>
            <a:r>
              <a:rPr lang="de-DE" dirty="0"/>
              <a:t>“ </a:t>
            </a:r>
            <a:r>
              <a:rPr lang="de-DE" dirty="0" err="1"/>
              <a:t>are</a:t>
            </a:r>
            <a:endParaRPr lang="de-DE" dirty="0"/>
          </a:p>
          <a:p>
            <a:pPr marL="225425" indent="-225425">
              <a:buFont typeface="Wingdings" pitchFamily="2" charset="2"/>
              <a:buChar char="§"/>
            </a:pPr>
            <a:r>
              <a:rPr lang="de-DE" dirty="0"/>
              <a:t>...</a:t>
            </a:r>
          </a:p>
        </p:txBody>
      </p:sp>
    </p:spTree>
    <p:extLst>
      <p:ext uri="{BB962C8B-B14F-4D97-AF65-F5344CB8AC3E}">
        <p14:creationId xmlns:p14="http://schemas.microsoft.com/office/powerpoint/2010/main" val="3547222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a:t>The PUNCH4NFDI </a:t>
            </a:r>
            <a:r>
              <a:rPr lang="de-DE" dirty="0" err="1"/>
              <a:t>Consortium</a:t>
            </a:r>
            <a:endParaRPr lang="de-DE" dirty="0"/>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4" name="Text Placeholder 3">
            <a:extLst>
              <a:ext uri="{FF2B5EF4-FFF2-40B4-BE49-F238E27FC236}">
                <a16:creationId xmlns:a16="http://schemas.microsoft.com/office/drawing/2014/main" id="{2D6ABD96-B493-2F41-9F6E-9CB27CB074C3}"/>
              </a:ext>
            </a:extLst>
          </p:cNvPr>
          <p:cNvSpPr>
            <a:spLocks noGrp="1"/>
          </p:cNvSpPr>
          <p:nvPr>
            <p:ph type="body" sz="quarter" idx="13"/>
          </p:nvPr>
        </p:nvSpPr>
        <p:spPr/>
        <p:txBody>
          <a:bodyPr/>
          <a:lstStyle/>
          <a:p>
            <a:r>
              <a:rPr lang="de-DE" dirty="0" err="1"/>
              <a:t>Merging</a:t>
            </a:r>
            <a:r>
              <a:rPr lang="de-DE" dirty="0"/>
              <a:t> </a:t>
            </a:r>
            <a:r>
              <a:rPr lang="de-DE" dirty="0" err="1"/>
              <a:t>Astro@NFDI</a:t>
            </a:r>
            <a:r>
              <a:rPr lang="de-DE" dirty="0"/>
              <a:t> </a:t>
            </a:r>
            <a:r>
              <a:rPr lang="de-DE" dirty="0" err="1"/>
              <a:t>and</a:t>
            </a:r>
            <a:r>
              <a:rPr lang="de-DE" dirty="0"/>
              <a:t> PAHN-</a:t>
            </a:r>
            <a:r>
              <a:rPr lang="de-DE" dirty="0" err="1"/>
              <a:t>PaN</a:t>
            </a:r>
            <a:endParaRPr lang="de-DE" dirty="0"/>
          </a:p>
        </p:txBody>
      </p:sp>
      <p:pic>
        <p:nvPicPr>
          <p:cNvPr id="6" name="Picture 5">
            <a:extLst>
              <a:ext uri="{FF2B5EF4-FFF2-40B4-BE49-F238E27FC236}">
                <a16:creationId xmlns:a16="http://schemas.microsoft.com/office/drawing/2014/main" id="{DF9DB499-53EC-DA4C-A597-2A6209D2A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66" y="1340768"/>
            <a:ext cx="11611468" cy="3637459"/>
          </a:xfrm>
          <a:prstGeom prst="rect">
            <a:avLst/>
          </a:prstGeom>
        </p:spPr>
      </p:pic>
      <p:sp>
        <p:nvSpPr>
          <p:cNvPr id="8" name="TextBox 7">
            <a:extLst>
              <a:ext uri="{FF2B5EF4-FFF2-40B4-BE49-F238E27FC236}">
                <a16:creationId xmlns:a16="http://schemas.microsoft.com/office/drawing/2014/main" id="{DCAE1995-1E36-FE41-A0D7-1C1E7CAB93E9}"/>
              </a:ext>
            </a:extLst>
          </p:cNvPr>
          <p:cNvSpPr txBox="1"/>
          <p:nvPr/>
        </p:nvSpPr>
        <p:spPr>
          <a:xfrm>
            <a:off x="1559496" y="5949280"/>
            <a:ext cx="10009112" cy="369332"/>
          </a:xfrm>
          <a:prstGeom prst="rect">
            <a:avLst/>
          </a:prstGeom>
          <a:noFill/>
        </p:spPr>
        <p:txBody>
          <a:bodyPr wrap="square" rtlCol="0">
            <a:spAutoFit/>
          </a:bodyPr>
          <a:lstStyle/>
          <a:p>
            <a:r>
              <a:rPr lang="de-DE" dirty="0"/>
              <a:t>Not </a:t>
            </a:r>
            <a:r>
              <a:rPr lang="de-DE" dirty="0" err="1"/>
              <a:t>altogether</a:t>
            </a:r>
            <a:r>
              <a:rPr lang="de-DE" dirty="0"/>
              <a:t> </a:t>
            </a:r>
            <a:r>
              <a:rPr lang="de-DE" dirty="0" err="1"/>
              <a:t>painless</a:t>
            </a:r>
            <a:r>
              <a:rPr lang="de-DE" dirty="0"/>
              <a:t>, but </a:t>
            </a:r>
            <a:r>
              <a:rPr lang="de-DE" dirty="0" err="1"/>
              <a:t>very</a:t>
            </a:r>
            <a:r>
              <a:rPr lang="de-DE" dirty="0"/>
              <a:t> </a:t>
            </a:r>
            <a:r>
              <a:rPr lang="de-DE" dirty="0" err="1"/>
              <a:t>productive</a:t>
            </a:r>
            <a:r>
              <a:rPr lang="de-DE" dirty="0"/>
              <a:t>. </a:t>
            </a:r>
            <a:r>
              <a:rPr lang="de-DE" dirty="0" err="1"/>
              <a:t>Believed</a:t>
            </a:r>
            <a:r>
              <a:rPr lang="de-DE" dirty="0"/>
              <a:t> </a:t>
            </a:r>
            <a:r>
              <a:rPr lang="de-DE" dirty="0" err="1"/>
              <a:t>to</a:t>
            </a:r>
            <a:r>
              <a:rPr lang="de-DE" dirty="0"/>
              <a:t> </a:t>
            </a:r>
            <a:r>
              <a:rPr lang="de-DE" dirty="0" err="1"/>
              <a:t>be</a:t>
            </a:r>
            <a:r>
              <a:rPr lang="de-DE" dirty="0"/>
              <a:t> a </a:t>
            </a:r>
            <a:r>
              <a:rPr lang="de-DE" dirty="0" err="1"/>
              <a:t>true</a:t>
            </a:r>
            <a:r>
              <a:rPr lang="de-DE" dirty="0"/>
              <a:t> </a:t>
            </a:r>
            <a:r>
              <a:rPr lang="de-DE" dirty="0" err="1"/>
              <a:t>asset</a:t>
            </a:r>
            <a:r>
              <a:rPr lang="de-DE" dirty="0"/>
              <a:t> </a:t>
            </a:r>
            <a:r>
              <a:rPr lang="de-DE" dirty="0" err="1"/>
              <a:t>for</a:t>
            </a:r>
            <a:r>
              <a:rPr lang="de-DE" dirty="0"/>
              <a:t> </a:t>
            </a:r>
            <a:r>
              <a:rPr lang="de-DE" dirty="0" err="1"/>
              <a:t>our</a:t>
            </a:r>
            <a:r>
              <a:rPr lang="de-DE" dirty="0"/>
              <a:t> </a:t>
            </a:r>
            <a:r>
              <a:rPr lang="de-DE" dirty="0" err="1"/>
              <a:t>consortium</a:t>
            </a:r>
            <a:r>
              <a:rPr lang="de-DE" dirty="0"/>
              <a:t>. </a:t>
            </a:r>
          </a:p>
        </p:txBody>
      </p:sp>
    </p:spTree>
    <p:extLst>
      <p:ext uri="{BB962C8B-B14F-4D97-AF65-F5344CB8AC3E}">
        <p14:creationId xmlns:p14="http://schemas.microsoft.com/office/powerpoint/2010/main" val="144943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3DC51-C85C-AD47-A9D5-9D51BE3DA7B2}"/>
              </a:ext>
            </a:extLst>
          </p:cNvPr>
          <p:cNvSpPr>
            <a:spLocks noGrp="1"/>
          </p:cNvSpPr>
          <p:nvPr>
            <p:ph type="title"/>
          </p:nvPr>
        </p:nvSpPr>
        <p:spPr/>
        <p:txBody>
          <a:bodyPr/>
          <a:lstStyle/>
          <a:p>
            <a:r>
              <a:rPr lang="de-DE" dirty="0" err="1"/>
              <a:t>Use</a:t>
            </a:r>
            <a:r>
              <a:rPr lang="de-DE" dirty="0"/>
              <a:t> Cases </a:t>
            </a:r>
            <a:r>
              <a:rPr lang="de-DE" dirty="0" err="1"/>
              <a:t>as</a:t>
            </a:r>
            <a:r>
              <a:rPr lang="de-DE" dirty="0"/>
              <a:t> </a:t>
            </a:r>
            <a:r>
              <a:rPr lang="de-DE" dirty="0" err="1"/>
              <a:t>driving</a:t>
            </a:r>
            <a:r>
              <a:rPr lang="de-DE" dirty="0"/>
              <a:t> </a:t>
            </a:r>
            <a:r>
              <a:rPr lang="de-DE" dirty="0" err="1"/>
              <a:t>elements</a:t>
            </a:r>
            <a:endParaRPr lang="de-DE" dirty="0"/>
          </a:p>
        </p:txBody>
      </p:sp>
      <p:sp>
        <p:nvSpPr>
          <p:cNvPr id="3" name="Footer Placeholder 2">
            <a:extLst>
              <a:ext uri="{FF2B5EF4-FFF2-40B4-BE49-F238E27FC236}">
                <a16:creationId xmlns:a16="http://schemas.microsoft.com/office/drawing/2014/main" id="{28580855-0CC8-9545-9C5E-588A550F577D}"/>
              </a:ext>
            </a:extLst>
          </p:cNvPr>
          <p:cNvSpPr>
            <a:spLocks noGrp="1"/>
          </p:cNvSpPr>
          <p:nvPr>
            <p:ph type="ftr" sz="quarter" idx="11"/>
          </p:nvPr>
        </p:nvSpPr>
        <p:spPr/>
        <p:txBody>
          <a:bodyPr/>
          <a:lstStyle/>
          <a:p>
            <a:r>
              <a:rPr lang="en-US" noProof="0"/>
              <a:t>PUNCH4NFDI   |  AG splinter meeting E-Science and Virtual Observatory  |   22 Sep 2020  |  MS</a:t>
            </a:r>
            <a:endParaRPr lang="en-US" noProof="0" dirty="0"/>
          </a:p>
        </p:txBody>
      </p:sp>
      <p:sp>
        <p:nvSpPr>
          <p:cNvPr id="7" name="Textplatzhalter 6">
            <a:extLst>
              <a:ext uri="{FF2B5EF4-FFF2-40B4-BE49-F238E27FC236}">
                <a16:creationId xmlns:a16="http://schemas.microsoft.com/office/drawing/2014/main" id="{2F16698A-6BC0-4A4B-8A28-23DBD5A73DB2}"/>
              </a:ext>
            </a:extLst>
          </p:cNvPr>
          <p:cNvSpPr>
            <a:spLocks noGrp="1"/>
          </p:cNvSpPr>
          <p:nvPr>
            <p:ph type="body" sz="quarter" idx="13"/>
          </p:nvPr>
        </p:nvSpPr>
        <p:spPr/>
        <p:txBody>
          <a:bodyPr/>
          <a:lstStyle/>
          <a:p>
            <a:r>
              <a:rPr lang="de-DE" dirty="0" err="1"/>
              <a:t>Merging</a:t>
            </a:r>
            <a:r>
              <a:rPr lang="de-DE" dirty="0"/>
              <a:t> </a:t>
            </a:r>
            <a:r>
              <a:rPr lang="de-DE" dirty="0" err="1"/>
              <a:t>the</a:t>
            </a:r>
            <a:r>
              <a:rPr lang="de-DE" dirty="0"/>
              <a:t> </a:t>
            </a:r>
            <a:r>
              <a:rPr lang="de-DE" dirty="0" err="1"/>
              <a:t>consortia</a:t>
            </a:r>
            <a:r>
              <a:rPr lang="de-DE" dirty="0"/>
              <a:t> </a:t>
            </a:r>
            <a:r>
              <a:rPr lang="de-DE" dirty="0" err="1"/>
              <a:t>and</a:t>
            </a:r>
            <a:r>
              <a:rPr lang="de-DE" dirty="0"/>
              <a:t> </a:t>
            </a:r>
            <a:r>
              <a:rPr lang="de-DE" dirty="0" err="1"/>
              <a:t>structuring</a:t>
            </a:r>
            <a:r>
              <a:rPr lang="de-DE" dirty="0"/>
              <a:t> </a:t>
            </a:r>
            <a:r>
              <a:rPr lang="de-DE" dirty="0" err="1"/>
              <a:t>the</a:t>
            </a:r>
            <a:r>
              <a:rPr lang="de-DE" dirty="0"/>
              <a:t> </a:t>
            </a:r>
            <a:r>
              <a:rPr lang="de-DE" dirty="0" err="1"/>
              <a:t>work</a:t>
            </a:r>
            <a:r>
              <a:rPr lang="de-DE" dirty="0"/>
              <a:t> </a:t>
            </a:r>
            <a:r>
              <a:rPr lang="de-DE" dirty="0" err="1"/>
              <a:t>programme</a:t>
            </a:r>
            <a:endParaRPr lang="de-DE" dirty="0"/>
          </a:p>
        </p:txBody>
      </p:sp>
      <p:pic>
        <p:nvPicPr>
          <p:cNvPr id="5" name="Picture 4">
            <a:extLst>
              <a:ext uri="{FF2B5EF4-FFF2-40B4-BE49-F238E27FC236}">
                <a16:creationId xmlns:a16="http://schemas.microsoft.com/office/drawing/2014/main" id="{4115B41A-3DDA-234C-935C-59B249A51663}"/>
              </a:ext>
            </a:extLst>
          </p:cNvPr>
          <p:cNvPicPr>
            <a:picLocks noChangeAspect="1"/>
          </p:cNvPicPr>
          <p:nvPr/>
        </p:nvPicPr>
        <p:blipFill rotWithShape="1">
          <a:blip r:embed="rId2">
            <a:extLst>
              <a:ext uri="{28A0092B-C50C-407E-A947-70E740481C1C}">
                <a14:useLocalDpi xmlns:a14="http://schemas.microsoft.com/office/drawing/2010/main" val="0"/>
              </a:ext>
            </a:extLst>
          </a:blip>
          <a:srcRect t="4647" b="14298"/>
          <a:stretch/>
        </p:blipFill>
        <p:spPr>
          <a:xfrm>
            <a:off x="1055440" y="1347390"/>
            <a:ext cx="9765642" cy="2687269"/>
          </a:xfrm>
          <a:prstGeom prst="rect">
            <a:avLst/>
          </a:prstGeom>
        </p:spPr>
      </p:pic>
      <p:pic>
        <p:nvPicPr>
          <p:cNvPr id="8" name="Picture 7">
            <a:extLst>
              <a:ext uri="{FF2B5EF4-FFF2-40B4-BE49-F238E27FC236}">
                <a16:creationId xmlns:a16="http://schemas.microsoft.com/office/drawing/2014/main" id="{F912662F-D511-744F-A16B-194BF3A254AA}"/>
              </a:ext>
            </a:extLst>
          </p:cNvPr>
          <p:cNvPicPr>
            <a:picLocks noChangeAspect="1"/>
          </p:cNvPicPr>
          <p:nvPr/>
        </p:nvPicPr>
        <p:blipFill rotWithShape="1">
          <a:blip r:embed="rId3">
            <a:extLst>
              <a:ext uri="{28A0092B-C50C-407E-A947-70E740481C1C}">
                <a14:useLocalDpi xmlns:a14="http://schemas.microsoft.com/office/drawing/2010/main" val="0"/>
              </a:ext>
            </a:extLst>
          </a:blip>
          <a:srcRect b="27182"/>
          <a:stretch/>
        </p:blipFill>
        <p:spPr>
          <a:xfrm>
            <a:off x="1343472" y="4283776"/>
            <a:ext cx="8801100" cy="1942060"/>
          </a:xfrm>
          <a:prstGeom prst="rect">
            <a:avLst/>
          </a:prstGeom>
        </p:spPr>
      </p:pic>
    </p:spTree>
    <p:extLst>
      <p:ext uri="{BB962C8B-B14F-4D97-AF65-F5344CB8AC3E}">
        <p14:creationId xmlns:p14="http://schemas.microsoft.com/office/powerpoint/2010/main" val="1509123844"/>
      </p:ext>
    </p:extLst>
  </p:cSld>
  <p:clrMapOvr>
    <a:masterClrMapping/>
  </p:clrMapOvr>
</p:sld>
</file>

<file path=ppt/theme/theme1.xml><?xml version="1.0" encoding="utf-8"?>
<a:theme xmlns:a="http://schemas.openxmlformats.org/drawingml/2006/main" name="DESY">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9525">
          <a:solidFill>
            <a:schemeClr val="tx1"/>
          </a:solidFill>
        </a:ln>
      </a:spPr>
      <a:bodyPr rtlCol="0" anchor="ctr"/>
      <a:lstStyle>
        <a:defPPr algn="ctr">
          <a:defRPr sz="16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600" dirty="0" err="1" smtClean="0"/>
        </a:defPPr>
      </a:lstStyle>
    </a:txDef>
  </a:objectDefaults>
  <a:extraClrSchemeLst/>
  <a:custClrLst>
    <a:custClr>
      <a:srgbClr val="8B6EC9"/>
    </a:custClr>
    <a:custClr>
      <a:srgbClr val="E35D50"/>
    </a:custClr>
    <a:custClr>
      <a:srgbClr val="5BC5F1"/>
    </a:custClr>
    <a:custClr>
      <a:srgbClr val="00AA92"/>
    </a:custClr>
  </a:custClrLst>
  <a:extLst>
    <a:ext uri="{05A4C25C-085E-4340-85A3-A5531E510DB2}">
      <thm15:themeFamily xmlns:thm15="http://schemas.microsoft.com/office/thememl/2012/main" name="Präsentation10" id="{2B0CCFEF-3092-0942-8FFD-946A8089C971}" vid="{71341955-5B0B-6345-98C1-5CB085C5AEBD}"/>
    </a:ext>
  </a:extLst>
</a:theme>
</file>

<file path=ppt/theme/theme2.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04">
      <a:dk1>
        <a:sysClr val="windowText" lastClr="000000"/>
      </a:dk1>
      <a:lt1>
        <a:sysClr val="window" lastClr="FFFFFF"/>
      </a:lt1>
      <a:dk2>
        <a:srgbClr val="898D8D"/>
      </a:dk2>
      <a:lt2>
        <a:srgbClr val="B2B4B2"/>
      </a:lt2>
      <a:accent1>
        <a:srgbClr val="009FDF"/>
      </a:accent1>
      <a:accent2>
        <a:srgbClr val="FF9E1B"/>
      </a:accent2>
      <a:accent3>
        <a:srgbClr val="020A0A"/>
      </a:accent3>
      <a:accent4>
        <a:srgbClr val="898D8D"/>
      </a:accent4>
      <a:accent5>
        <a:srgbClr val="B2B4B2"/>
      </a:accent5>
      <a:accent6>
        <a:srgbClr val="375E77"/>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DESY</Template>
  <TotalTime>0</TotalTime>
  <Words>3185</Words>
  <Application>Microsoft Macintosh PowerPoint</Application>
  <PresentationFormat>Breitbild</PresentationFormat>
  <Paragraphs>419</Paragraphs>
  <Slides>33</Slides>
  <Notes>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33</vt:i4>
      </vt:variant>
    </vt:vector>
  </HeadingPairs>
  <TitlesOfParts>
    <vt:vector size="38" baseType="lpstr">
      <vt:lpstr>Arial</vt:lpstr>
      <vt:lpstr>Calibri</vt:lpstr>
      <vt:lpstr>Helvetica</vt:lpstr>
      <vt:lpstr>Wingdings</vt:lpstr>
      <vt:lpstr>DESY</vt:lpstr>
      <vt:lpstr>PowerPoint-Präsentation</vt:lpstr>
      <vt:lpstr>Introduction</vt:lpstr>
      <vt:lpstr>The PUNCH4NFDI Consortium</vt:lpstr>
      <vt:lpstr>The PUNCH4NFDI Consortium</vt:lpstr>
      <vt:lpstr>The PUNCH4NFDI Consortium</vt:lpstr>
      <vt:lpstr>Central Objective: Data Science Platform </vt:lpstr>
      <vt:lpstr>FAIRness today</vt:lpstr>
      <vt:lpstr>The PUNCH4NFDI Consortium</vt:lpstr>
      <vt:lpstr>Use Cases as driving elements</vt:lpstr>
      <vt:lpstr>Computing Model</vt:lpstr>
      <vt:lpstr>Task Areas</vt:lpstr>
      <vt:lpstr>TAs in Detail</vt:lpstr>
      <vt:lpstr>TA2: “Data Management” </vt:lpstr>
      <vt:lpstr>PowerPoint-Präsentation</vt:lpstr>
      <vt:lpstr>TA3: “Data Transformations”</vt:lpstr>
      <vt:lpstr>TA3: “Data Transformations “</vt:lpstr>
      <vt:lpstr>TA 4: Data Science Portal</vt:lpstr>
      <vt:lpstr>TA 4: Data Science Portal</vt:lpstr>
      <vt:lpstr>TA5: „Data Irreversibility“</vt:lpstr>
      <vt:lpstr>TA6: Synergies &amp; Services </vt:lpstr>
      <vt:lpstr>TA6: Synergies &amp; Services </vt:lpstr>
      <vt:lpstr>TA6: Synergies &amp; Services </vt:lpstr>
      <vt:lpstr>TA6: Synergies &amp; Services </vt:lpstr>
      <vt:lpstr>TA7: Training, Education &amp; Public Outreach</vt:lpstr>
      <vt:lpstr>PowerPoint-Präsentation</vt:lpstr>
      <vt:lpstr>Other General Remarks</vt:lpstr>
      <vt:lpstr>Collaborations with Other Consortia</vt:lpstr>
      <vt:lpstr>Services</vt:lpstr>
      <vt:lpstr>Co-applicants</vt:lpstr>
      <vt:lpstr>Interested Institutions</vt:lpstr>
      <vt:lpstr>The PUNCH4NFDI Consortium</vt:lpstr>
      <vt:lpstr>Thank you!</vt:lpstr>
      <vt:lpstr>Backup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Thomas Schörner-Sadenius</dc:creator>
  <cp:lastModifiedBy>Matthias Steinmetz</cp:lastModifiedBy>
  <cp:revision>368</cp:revision>
  <cp:lastPrinted>2019-09-25T10:51:16Z</cp:lastPrinted>
  <dcterms:created xsi:type="dcterms:W3CDTF">2018-12-13T16:27:58Z</dcterms:created>
  <dcterms:modified xsi:type="dcterms:W3CDTF">2020-09-21T14:45:17Z</dcterms:modified>
</cp:coreProperties>
</file>